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</p:sldIdLst>
  <p:sldSz cy="5143500" cx="9144000"/>
  <p:notesSz cx="6858000" cy="9144000"/>
  <p:embeddedFontLst>
    <p:embeddedFont>
      <p:font typeface="Rubik Medium"/>
      <p:regular r:id="rId78"/>
      <p:bold r:id="rId79"/>
      <p:italic r:id="rId80"/>
      <p:boldItalic r:id="rId81"/>
    </p:embeddedFont>
    <p:embeddedFont>
      <p:font typeface="Rubik Light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Rubik"/>
      <p:regular r:id="rId90"/>
      <p:bold r:id="rId91"/>
      <p:italic r:id="rId92"/>
      <p:boldItalic r:id="rId93"/>
    </p:embeddedFont>
    <p:embeddedFont>
      <p:font typeface="Helvetica Neue Light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84C6090-6599-496A-AED6-BF14C3DCC77B}">
  <a:tblStyle styleId="{284C6090-6599-496A-AED6-BF14C3DCC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HelveticaNeueLight-bold.fntdata"/><Relationship Id="rId94" Type="http://schemas.openxmlformats.org/officeDocument/2006/relationships/font" Target="fonts/HelveticaNeueLight-regular.fntdata"/><Relationship Id="rId97" Type="http://schemas.openxmlformats.org/officeDocument/2006/relationships/font" Target="fonts/HelveticaNeueLight-boldItalic.fntdata"/><Relationship Id="rId96" Type="http://schemas.openxmlformats.org/officeDocument/2006/relationships/font" Target="fonts/HelveticaNeueLight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ubik-bold.fntdata"/><Relationship Id="rId90" Type="http://schemas.openxmlformats.org/officeDocument/2006/relationships/font" Target="fonts/Rubik-regular.fntdata"/><Relationship Id="rId93" Type="http://schemas.openxmlformats.org/officeDocument/2006/relationships/font" Target="fonts/Rubik-boldItalic.fntdata"/><Relationship Id="rId92" Type="http://schemas.openxmlformats.org/officeDocument/2006/relationships/font" Target="fonts/Rubik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RubikLight-italic.fntdata"/><Relationship Id="rId83" Type="http://schemas.openxmlformats.org/officeDocument/2006/relationships/font" Target="fonts/RubikLight-bold.fntdata"/><Relationship Id="rId86" Type="http://schemas.openxmlformats.org/officeDocument/2006/relationships/font" Target="fonts/Lato-regular.fntdata"/><Relationship Id="rId85" Type="http://schemas.openxmlformats.org/officeDocument/2006/relationships/font" Target="fonts/RubikLight-boldItalic.fntdata"/><Relationship Id="rId88" Type="http://schemas.openxmlformats.org/officeDocument/2006/relationships/font" Target="fonts/Lato-italic.fntdata"/><Relationship Id="rId87" Type="http://schemas.openxmlformats.org/officeDocument/2006/relationships/font" Target="fonts/Lato-bold.fntdata"/><Relationship Id="rId89" Type="http://schemas.openxmlformats.org/officeDocument/2006/relationships/font" Target="fonts/Lato-boldItalic.fntdata"/><Relationship Id="rId80" Type="http://schemas.openxmlformats.org/officeDocument/2006/relationships/font" Target="fonts/RubikMedium-italic.fntdata"/><Relationship Id="rId82" Type="http://schemas.openxmlformats.org/officeDocument/2006/relationships/font" Target="fonts/RubikLight-regular.fntdata"/><Relationship Id="rId81" Type="http://schemas.openxmlformats.org/officeDocument/2006/relationships/font" Target="fonts/Rubik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font" Target="fonts/RubikMedium-bold.fntdata"/><Relationship Id="rId78" Type="http://schemas.openxmlformats.org/officeDocument/2006/relationships/font" Target="fonts/RubikMedium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d846bc442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d846bc442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d846bc442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d846bc442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d846bc442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d846bc442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846bc442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846bc442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d846bc442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d846bc442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d846bc442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d846bc442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d846bc44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d846bc44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d846bc442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d846bc44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d846bc442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d846bc442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d846bc442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d846bc442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846bc442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846bc442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846bc442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846bc442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d846bc442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d846bc442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846bc442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846bc442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d846bc442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d846bc442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d846bc442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d846bc442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d846bc442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d846bc442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d846bc442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d846bc442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846bc442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d846bc442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d846bc44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d846bc44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d846bc442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d846bc442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846bc442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d846bc442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846bc442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d846bc442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¿Qué es programar? Puesta en común notebook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Numpy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¿Sabías que...?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d846bc442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d846bc442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d846bc442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d846bc442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d846bc442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d846bc442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d846bc44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d846bc44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846bc44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846bc44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d846bc442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d846bc442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846bc442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d846bc442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d846bc442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d846bc442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d846bc442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d846bc442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d846bc442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d846bc442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846bc442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846bc442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d846bc442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6d846bc442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d846bc442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d846bc442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d846bc442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d846bc442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d846bc442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6d846bc442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d846bc442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d846bc442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d846bc442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d846bc442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d846bc442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d846bc442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d846bc442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d846bc442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d846bc442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d846bc442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d846bc442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d846bc442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846bc442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846bc442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d846bc442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6d846bc442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6d846bc442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6d846bc442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d846bc442_0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d846bc442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d846bc442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d846bc442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El objetivo de esta pregunta es que se den cuenta que ambas métricas compiten entre sí.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Podemos usar un ejemplo para que respondan esta pregunta (por ejemplo, embarazos).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Si hacemos un test que “agarra” toda la muestra (o población), tenemos un test 100 exhaustivo. Si en cambio hacemos un test que elige solamente a una persona, pero con seguridad de que es un acierto, es un test 100 preciso. Es muy raro que alguno de esos test sea útil.</a:t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d846bc442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d846bc442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d846bc44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d846bc44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d846bc442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d846bc442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d846bc442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6d846bc442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d846bc442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6d846bc442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d846bc442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6d846bc442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846bc442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846bc442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Les recordamos hacia dónde estamos yendo.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6d846bc442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6d846bc442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6d846bc442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6d846bc442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d846bc442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d846bc442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d846bc442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d846bc442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d846bc442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d846bc442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6d846bc442_0_1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6d846bc442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d846bc442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d846bc442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d846bc442_0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d846bc442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d846bc442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d846bc442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d846bc442_0_1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d846bc442_0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d846bc44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d846bc44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d846bc44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d846bc44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846bc442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846bc442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4" name="Google Shape;174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1" name="Google Shape;181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2" name="Google Shape;182;p4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" name="Google Shape;188;p4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4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6" name="Google Shape;19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7" name="Google Shape;197;p4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0" name="Google Shape;200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7" name="Google Shape;207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0" name="Google Shape;210;p4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5" name="Google Shape;215;p4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4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20" name="Google Shape;22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5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3" name="Google Shape;22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50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5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7" name="Google Shape;22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0" name="Google Shape;23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4" name="Google Shape;23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scikit-learn-decision-trees-explained-803f3812290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hapeofdata.wordpress.com/2013/05/07/k-nearest-neighbors/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jpg"/><Relationship Id="rId4" Type="http://schemas.openxmlformats.org/officeDocument/2006/relationships/hyperlink" Target="https://en.wikipedia.org/wiki/Precision_and_recal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g"/><Relationship Id="rId4" Type="http://schemas.openxmlformats.org/officeDocument/2006/relationships/hyperlink" Target="https://en.wikipedia.org/wiki/Precision_and_recall" TargetMode="External"/><Relationship Id="rId5" Type="http://schemas.openxmlformats.org/officeDocument/2006/relationships/image" Target="../media/image2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jpg"/><Relationship Id="rId4" Type="http://schemas.openxmlformats.org/officeDocument/2006/relationships/hyperlink" Target="https://en.wikipedia.org/wiki/Precision_and_recall" TargetMode="External"/><Relationship Id="rId5" Type="http://schemas.openxmlformats.org/officeDocument/2006/relationships/image" Target="../media/image27.jpg"/><Relationship Id="rId6" Type="http://schemas.openxmlformats.org/officeDocument/2006/relationships/image" Target="../media/image29.jpg"/><Relationship Id="rId7" Type="http://schemas.openxmlformats.org/officeDocument/2006/relationships/image" Target="../media/image2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scikit-learn.org/stable/modules/classes.html#sklearn-metrics-metric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9" name="Google Shape;299;p62"/>
          <p:cNvSpPr txBox="1"/>
          <p:nvPr/>
        </p:nvSpPr>
        <p:spPr>
          <a:xfrm>
            <a:off x="1279900" y="368950"/>
            <a:ext cx="2366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Machine Learning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0" name="Google Shape;300;p62"/>
          <p:cNvSpPr txBox="1"/>
          <p:nvPr/>
        </p:nvSpPr>
        <p:spPr>
          <a:xfrm>
            <a:off x="841500" y="1535600"/>
            <a:ext cx="3243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Aprendizaje Supervisado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1" name="Google Shape;301;p62"/>
          <p:cNvSpPr txBox="1"/>
          <p:nvPr/>
        </p:nvSpPr>
        <p:spPr>
          <a:xfrm>
            <a:off x="1431225" y="2702250"/>
            <a:ext cx="2063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02" name="Google Shape;302;p62"/>
          <p:cNvCxnSpPr/>
          <p:nvPr/>
        </p:nvCxnSpPr>
        <p:spPr>
          <a:xfrm>
            <a:off x="2463250" y="820775"/>
            <a:ext cx="0" cy="67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62"/>
          <p:cNvCxnSpPr/>
          <p:nvPr/>
        </p:nvCxnSpPr>
        <p:spPr>
          <a:xfrm>
            <a:off x="2463150" y="2096100"/>
            <a:ext cx="0" cy="619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62"/>
          <p:cNvSpPr txBox="1"/>
          <p:nvPr/>
        </p:nvSpPr>
        <p:spPr>
          <a:xfrm>
            <a:off x="4256500" y="2715600"/>
            <a:ext cx="33504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Árbol de Decisión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Support Vector Machines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k-nearest neighbors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etc…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05" name="Google Shape;305;p62"/>
          <p:cNvCxnSpPr>
            <a:stCxn id="301" idx="3"/>
          </p:cNvCxnSpPr>
          <p:nvPr/>
        </p:nvCxnSpPr>
        <p:spPr>
          <a:xfrm>
            <a:off x="3494925" y="2931300"/>
            <a:ext cx="6420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62"/>
          <p:cNvCxnSpPr/>
          <p:nvPr/>
        </p:nvCxnSpPr>
        <p:spPr>
          <a:xfrm>
            <a:off x="4136925" y="2789000"/>
            <a:ext cx="0" cy="207420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25" y="3339900"/>
            <a:ext cx="1780775" cy="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3"/>
          <p:cNvSpPr/>
          <p:nvPr/>
        </p:nvSpPr>
        <p:spPr>
          <a:xfrm>
            <a:off x="3633350" y="1090200"/>
            <a:ext cx="19692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4" name="Google Shape;314;p63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Flujo de trabajo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Scikit Learn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5" name="Google Shape;315;p63"/>
          <p:cNvSpPr txBox="1"/>
          <p:nvPr/>
        </p:nvSpPr>
        <p:spPr>
          <a:xfrm>
            <a:off x="3633350" y="1790425"/>
            <a:ext cx="2063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Training data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X e Y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16" name="Google Shape;316;p63"/>
          <p:cNvSpPr txBox="1"/>
          <p:nvPr/>
        </p:nvSpPr>
        <p:spPr>
          <a:xfrm>
            <a:off x="6606775" y="1790425"/>
            <a:ext cx="20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Entrada X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3891638" y="1104925"/>
            <a:ext cx="154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Entrenamos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18" name="Google Shape;318;p63"/>
          <p:cNvSpPr/>
          <p:nvPr/>
        </p:nvSpPr>
        <p:spPr>
          <a:xfrm>
            <a:off x="6481725" y="1090200"/>
            <a:ext cx="23007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3"/>
          <p:cNvSpPr txBox="1"/>
          <p:nvPr/>
        </p:nvSpPr>
        <p:spPr>
          <a:xfrm>
            <a:off x="6600225" y="1104925"/>
            <a:ext cx="2063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Predecimos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0" name="Google Shape;320;p63"/>
          <p:cNvSpPr/>
          <p:nvPr/>
        </p:nvSpPr>
        <p:spPr>
          <a:xfrm>
            <a:off x="591650" y="1090200"/>
            <a:ext cx="20637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3"/>
          <p:cNvSpPr txBox="1"/>
          <p:nvPr/>
        </p:nvSpPr>
        <p:spPr>
          <a:xfrm>
            <a:off x="717525" y="1104925"/>
            <a:ext cx="179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Creamos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22" name="Google Shape;322;p63"/>
          <p:cNvSpPr txBox="1"/>
          <p:nvPr/>
        </p:nvSpPr>
        <p:spPr>
          <a:xfrm>
            <a:off x="632325" y="1790425"/>
            <a:ext cx="1969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Selección de modelo y parámetros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3" name="Google Shape;323;p63"/>
          <p:cNvSpPr txBox="1"/>
          <p:nvPr/>
        </p:nvSpPr>
        <p:spPr>
          <a:xfrm>
            <a:off x="913475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49425" y="4343000"/>
            <a:ext cx="3046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7020"/>
                </a:solidFill>
                <a:highlight>
                  <a:srgbClr val="F8F8F8"/>
                </a:highlight>
              </a:rPr>
              <a:t>from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</a:t>
            </a:r>
            <a:r>
              <a:rPr b="1" lang="es">
                <a:solidFill>
                  <a:srgbClr val="0E84B5"/>
                </a:solidFill>
                <a:highlight>
                  <a:srgbClr val="F8F8F8"/>
                </a:highlight>
              </a:rPr>
              <a:t>sklearn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</a:t>
            </a:r>
            <a:r>
              <a:rPr b="1" lang="es">
                <a:solidFill>
                  <a:srgbClr val="007020"/>
                </a:solidFill>
                <a:highlight>
                  <a:srgbClr val="F8F8F8"/>
                </a:highlight>
              </a:rPr>
              <a:t>import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tree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clf 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=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tree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DecisionTreeClassifier()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3806675" y="43430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clf 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=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clf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fit(X,Y)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6" name="Google Shape;326;p63"/>
          <p:cNvSpPr txBox="1"/>
          <p:nvPr/>
        </p:nvSpPr>
        <p:spPr>
          <a:xfrm>
            <a:off x="6481725" y="4343000"/>
            <a:ext cx="2419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Y_pred = clf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predict(X)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27" name="Google Shape;327;p63"/>
          <p:cNvCxnSpPr>
            <a:stCxn id="320" idx="3"/>
            <a:endCxn id="312" idx="1"/>
          </p:cNvCxnSpPr>
          <p:nvPr/>
        </p:nvCxnSpPr>
        <p:spPr>
          <a:xfrm>
            <a:off x="2655350" y="1357800"/>
            <a:ext cx="9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63"/>
          <p:cNvCxnSpPr>
            <a:stCxn id="312" idx="3"/>
            <a:endCxn id="318" idx="1"/>
          </p:cNvCxnSpPr>
          <p:nvPr/>
        </p:nvCxnSpPr>
        <p:spPr>
          <a:xfrm>
            <a:off x="5602550" y="1357800"/>
            <a:ext cx="879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9" name="Google Shape;329;p63"/>
          <p:cNvCxnSpPr/>
          <p:nvPr/>
        </p:nvCxnSpPr>
        <p:spPr>
          <a:xfrm flipH="1">
            <a:off x="1615725" y="2407775"/>
            <a:ext cx="1200" cy="4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0" name="Google Shape;330;p63"/>
          <p:cNvSpPr txBox="1"/>
          <p:nvPr/>
        </p:nvSpPr>
        <p:spPr>
          <a:xfrm>
            <a:off x="3963050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1" name="Google Shape;331;p63"/>
          <p:cNvCxnSpPr/>
          <p:nvPr/>
        </p:nvCxnSpPr>
        <p:spPr>
          <a:xfrm flipH="1">
            <a:off x="4665300" y="2407775"/>
            <a:ext cx="1200" cy="4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2" name="Google Shape;332;p63"/>
          <p:cNvSpPr txBox="1"/>
          <p:nvPr/>
        </p:nvSpPr>
        <p:spPr>
          <a:xfrm>
            <a:off x="6929925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3" name="Google Shape;333;p63"/>
          <p:cNvCxnSpPr>
            <a:stCxn id="316" idx="2"/>
          </p:cNvCxnSpPr>
          <p:nvPr/>
        </p:nvCxnSpPr>
        <p:spPr>
          <a:xfrm flipH="1">
            <a:off x="7638025" y="2184025"/>
            <a:ext cx="600" cy="651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4" name="Google Shape;334;p63"/>
          <p:cNvSpPr txBox="1"/>
          <p:nvPr/>
        </p:nvSpPr>
        <p:spPr>
          <a:xfrm>
            <a:off x="6606775" y="3748850"/>
            <a:ext cx="20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Salida Y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35" name="Google Shape;335;p63"/>
          <p:cNvCxnSpPr>
            <a:endCxn id="334" idx="0"/>
          </p:cNvCxnSpPr>
          <p:nvPr/>
        </p:nvCxnSpPr>
        <p:spPr>
          <a:xfrm>
            <a:off x="7638625" y="3467450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1" name="Google Shape;341;p64"/>
          <p:cNvSpPr txBox="1"/>
          <p:nvPr/>
        </p:nvSpPr>
        <p:spPr>
          <a:xfrm>
            <a:off x="629250" y="253075"/>
            <a:ext cx="809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Primer modelo: Árboles de Decisión.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64"/>
          <p:cNvSpPr txBox="1"/>
          <p:nvPr/>
        </p:nvSpPr>
        <p:spPr>
          <a:xfrm>
            <a:off x="1956050" y="13429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64"/>
          <p:cNvSpPr txBox="1"/>
          <p:nvPr/>
        </p:nvSpPr>
        <p:spPr>
          <a:xfrm>
            <a:off x="3229575" y="25393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64"/>
          <p:cNvSpPr txBox="1"/>
          <p:nvPr/>
        </p:nvSpPr>
        <p:spPr>
          <a:xfrm>
            <a:off x="1036975" y="25393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5" name="Google Shape;345;p64"/>
          <p:cNvSpPr txBox="1"/>
          <p:nvPr/>
        </p:nvSpPr>
        <p:spPr>
          <a:xfrm>
            <a:off x="2586650" y="38058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64"/>
          <p:cNvSpPr txBox="1"/>
          <p:nvPr/>
        </p:nvSpPr>
        <p:spPr>
          <a:xfrm>
            <a:off x="477350" y="38058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7" name="Google Shape;347;p64"/>
          <p:cNvCxnSpPr>
            <a:stCxn id="342" idx="2"/>
            <a:endCxn id="343" idx="0"/>
          </p:cNvCxnSpPr>
          <p:nvPr/>
        </p:nvCxnSpPr>
        <p:spPr>
          <a:xfrm>
            <a:off x="3105650" y="18010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64"/>
          <p:cNvCxnSpPr>
            <a:stCxn id="342" idx="2"/>
            <a:endCxn id="344" idx="0"/>
          </p:cNvCxnSpPr>
          <p:nvPr/>
        </p:nvCxnSpPr>
        <p:spPr>
          <a:xfrm flipH="1">
            <a:off x="1930550" y="18010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64"/>
          <p:cNvCxnSpPr>
            <a:stCxn id="344" idx="2"/>
            <a:endCxn id="345" idx="0"/>
          </p:cNvCxnSpPr>
          <p:nvPr/>
        </p:nvCxnSpPr>
        <p:spPr>
          <a:xfrm>
            <a:off x="1930525" y="29974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64"/>
          <p:cNvCxnSpPr>
            <a:stCxn id="344" idx="2"/>
            <a:endCxn id="346" idx="0"/>
          </p:cNvCxnSpPr>
          <p:nvPr/>
        </p:nvCxnSpPr>
        <p:spPr>
          <a:xfrm flipH="1">
            <a:off x="1331125" y="29974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64"/>
          <p:cNvSpPr txBox="1"/>
          <p:nvPr/>
        </p:nvSpPr>
        <p:spPr>
          <a:xfrm>
            <a:off x="3520375" y="19516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2" name="Google Shape;352;p64"/>
          <p:cNvSpPr txBox="1"/>
          <p:nvPr/>
        </p:nvSpPr>
        <p:spPr>
          <a:xfrm>
            <a:off x="1803650" y="19516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3" name="Google Shape;353;p64"/>
          <p:cNvSpPr txBox="1"/>
          <p:nvPr/>
        </p:nvSpPr>
        <p:spPr>
          <a:xfrm>
            <a:off x="2666938" y="3172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4" name="Google Shape;354;p64"/>
          <p:cNvSpPr txBox="1"/>
          <p:nvPr/>
        </p:nvSpPr>
        <p:spPr>
          <a:xfrm>
            <a:off x="1178813" y="3172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0" name="Google Shape;360;p65"/>
          <p:cNvSpPr txBox="1"/>
          <p:nvPr/>
        </p:nvSpPr>
        <p:spPr>
          <a:xfrm>
            <a:off x="629250" y="253075"/>
            <a:ext cx="8091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 árbol de decisión “hace preguntas” y va clasificando de acuerdo a las respuestas. 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65"/>
          <p:cNvSpPr txBox="1"/>
          <p:nvPr/>
        </p:nvSpPr>
        <p:spPr>
          <a:xfrm>
            <a:off x="1956050" y="13429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2" name="Google Shape;362;p65"/>
          <p:cNvSpPr txBox="1"/>
          <p:nvPr/>
        </p:nvSpPr>
        <p:spPr>
          <a:xfrm>
            <a:off x="3229575" y="25393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65"/>
          <p:cNvSpPr txBox="1"/>
          <p:nvPr/>
        </p:nvSpPr>
        <p:spPr>
          <a:xfrm>
            <a:off x="1036975" y="25393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4" name="Google Shape;364;p65"/>
          <p:cNvSpPr txBox="1"/>
          <p:nvPr/>
        </p:nvSpPr>
        <p:spPr>
          <a:xfrm>
            <a:off x="2586650" y="38058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5" name="Google Shape;365;p65"/>
          <p:cNvSpPr txBox="1"/>
          <p:nvPr/>
        </p:nvSpPr>
        <p:spPr>
          <a:xfrm>
            <a:off x="477350" y="38058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66" name="Google Shape;366;p65"/>
          <p:cNvCxnSpPr>
            <a:stCxn id="361" idx="2"/>
            <a:endCxn id="362" idx="0"/>
          </p:cNvCxnSpPr>
          <p:nvPr/>
        </p:nvCxnSpPr>
        <p:spPr>
          <a:xfrm>
            <a:off x="3105650" y="18010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65"/>
          <p:cNvCxnSpPr>
            <a:stCxn id="361" idx="2"/>
            <a:endCxn id="363" idx="0"/>
          </p:cNvCxnSpPr>
          <p:nvPr/>
        </p:nvCxnSpPr>
        <p:spPr>
          <a:xfrm flipH="1">
            <a:off x="1930550" y="18010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65"/>
          <p:cNvCxnSpPr>
            <a:stCxn id="363" idx="2"/>
            <a:endCxn id="364" idx="0"/>
          </p:cNvCxnSpPr>
          <p:nvPr/>
        </p:nvCxnSpPr>
        <p:spPr>
          <a:xfrm>
            <a:off x="1930525" y="29974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65"/>
          <p:cNvCxnSpPr>
            <a:stCxn id="363" idx="2"/>
            <a:endCxn id="365" idx="0"/>
          </p:cNvCxnSpPr>
          <p:nvPr/>
        </p:nvCxnSpPr>
        <p:spPr>
          <a:xfrm flipH="1">
            <a:off x="1331125" y="29974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65"/>
          <p:cNvSpPr txBox="1"/>
          <p:nvPr/>
        </p:nvSpPr>
        <p:spPr>
          <a:xfrm>
            <a:off x="3520375" y="19516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1803650" y="19516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2666938" y="3172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1178813" y="3172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5051175" y="1311450"/>
            <a:ext cx="39021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¿Cómo decide qué preguntar?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Impureza Gini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Entropía/Ganancia de información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Son cálculos que se hacen sobre los datos que ayudan a descubrir cuán bueno es un feature para separar las instancias por sus etiquetas.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</a:rPr>
              <a:t>Impureza Gini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380" name="Google Shape;38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1" name="Google Shape;381;p66"/>
          <p:cNvSpPr txBox="1"/>
          <p:nvPr/>
        </p:nvSpPr>
        <p:spPr>
          <a:xfrm>
            <a:off x="908000" y="1037550"/>
            <a:ext cx="37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Supongamos que tenemos este dataset para el ejemplo  de las polillas del video (muy simplificado).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 será un mejor atributo para “preguntar”?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Pero… ¿qué es un mejor atributo?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Intuitivamente, un mejor atributo será el que separe </a:t>
            </a:r>
            <a:r>
              <a:rPr lang="es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“mejor”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las clases.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82" name="Google Shape;382;p66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3" name="Google Shape;383;p66"/>
          <p:cNvSpPr txBox="1"/>
          <p:nvPr/>
        </p:nvSpPr>
        <p:spPr>
          <a:xfrm>
            <a:off x="2159025" y="3747500"/>
            <a:ext cx="2412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ubik"/>
                <a:ea typeface="Rubik"/>
                <a:cs typeface="Rubik"/>
                <a:sym typeface="Rubik"/>
              </a:rPr>
              <a:t>que las muestras obtenidas sean lo más “puras” posibles. Es decir, tengan instancias de una sola de las clases.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84" name="Google Shape;384;p66"/>
          <p:cNvCxnSpPr/>
          <p:nvPr/>
        </p:nvCxnSpPr>
        <p:spPr>
          <a:xfrm>
            <a:off x="2116675" y="3613550"/>
            <a:ext cx="0" cy="11007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</a:rPr>
              <a:t>Impureza Gini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390" name="Google Shape;3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1" name="Google Shape;391;p67"/>
          <p:cNvSpPr txBox="1"/>
          <p:nvPr/>
        </p:nvSpPr>
        <p:spPr>
          <a:xfrm>
            <a:off x="908000" y="1037550"/>
            <a:ext cx="37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A simple vista, es muy difícil determinar cuál atributo es mejor para separar clases, y eso que sólo tenemos diez instancias, dos atributos y solamente dos valores por atributo.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Para hacerlo eficientemente, necesitamos </a:t>
            </a:r>
            <a:r>
              <a:rPr lang="es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algún estadístico que cuantifique la pureza de las muestras.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Para eso existe la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 Impureza Gini.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92" name="Google Shape;392;p67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398" name="Google Shape;39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68"/>
          <p:cNvSpPr txBox="1"/>
          <p:nvPr/>
        </p:nvSpPr>
        <p:spPr>
          <a:xfrm>
            <a:off x="2465350" y="587675"/>
            <a:ext cx="61857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Elegimos el atributo con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mayor reducción de impureza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(Ganancia Gini).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consideramos que las instancias ya están clasificadas suficientemente bien, FIN. Si no, seguimos construyendo el árbol de forma iterativa, tomando como muestra inicial la muestra de cada hoja y realizando los pasos 1 - 4.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2185925" y="1133675"/>
            <a:ext cx="6770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="1"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b="1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(proporción de Luna Moth)</a:t>
            </a:r>
            <a:r>
              <a:rPr b="1"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b="1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(proporción de Emperor Moth)</a:t>
            </a:r>
            <a:r>
              <a:rPr b="1"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/>
          <p:nvPr>
            <p:ph idx="4294967295" type="title"/>
          </p:nvPr>
        </p:nvSpPr>
        <p:spPr>
          <a:xfrm>
            <a:off x="727650" y="169200"/>
            <a:ext cx="78087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406" name="Google Shape;40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7" name="Google Shape;407;p69"/>
          <p:cNvSpPr txBox="1"/>
          <p:nvPr/>
        </p:nvSpPr>
        <p:spPr>
          <a:xfrm>
            <a:off x="727650" y="784863"/>
            <a:ext cx="7808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¿Cuál de las dos preguntas </a:t>
            </a:r>
            <a:r>
              <a:rPr i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separó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mejor las clases?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69"/>
          <p:cNvSpPr txBox="1"/>
          <p:nvPr/>
        </p:nvSpPr>
        <p:spPr>
          <a:xfrm>
            <a:off x="5318500" y="17644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09" name="Google Shape;409;p69"/>
          <p:cNvCxnSpPr>
            <a:stCxn id="408" idx="2"/>
          </p:cNvCxnSpPr>
          <p:nvPr/>
        </p:nvCxnSpPr>
        <p:spPr>
          <a:xfrm>
            <a:off x="6901900" y="22225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69"/>
          <p:cNvCxnSpPr>
            <a:stCxn id="408" idx="2"/>
            <a:endCxn id="411" idx="0"/>
          </p:cNvCxnSpPr>
          <p:nvPr/>
        </p:nvCxnSpPr>
        <p:spPr>
          <a:xfrm flipH="1">
            <a:off x="5726800" y="22225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69"/>
          <p:cNvSpPr txBox="1"/>
          <p:nvPr/>
        </p:nvSpPr>
        <p:spPr>
          <a:xfrm>
            <a:off x="7741825" y="23870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69"/>
          <p:cNvSpPr txBox="1"/>
          <p:nvPr/>
        </p:nvSpPr>
        <p:spPr>
          <a:xfrm>
            <a:off x="71462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5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5348913" y="241410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69"/>
          <p:cNvSpPr txBox="1"/>
          <p:nvPr/>
        </p:nvSpPr>
        <p:spPr>
          <a:xfrm>
            <a:off x="50468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898900" y="17644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7" name="Google Shape;417;p69"/>
          <p:cNvCxnSpPr>
            <a:stCxn id="416" idx="2"/>
          </p:cNvCxnSpPr>
          <p:nvPr/>
        </p:nvCxnSpPr>
        <p:spPr>
          <a:xfrm>
            <a:off x="2482300" y="22225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69"/>
          <p:cNvCxnSpPr>
            <a:stCxn id="416" idx="2"/>
          </p:cNvCxnSpPr>
          <p:nvPr/>
        </p:nvCxnSpPr>
        <p:spPr>
          <a:xfrm flipH="1">
            <a:off x="1307200" y="22225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9"/>
          <p:cNvSpPr txBox="1"/>
          <p:nvPr/>
        </p:nvSpPr>
        <p:spPr>
          <a:xfrm>
            <a:off x="1307188" y="23626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69"/>
          <p:cNvSpPr txBox="1"/>
          <p:nvPr/>
        </p:nvSpPr>
        <p:spPr>
          <a:xfrm>
            <a:off x="4406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69"/>
          <p:cNvSpPr txBox="1"/>
          <p:nvPr/>
        </p:nvSpPr>
        <p:spPr>
          <a:xfrm>
            <a:off x="3241125" y="24140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69"/>
          <p:cNvSpPr txBox="1"/>
          <p:nvPr/>
        </p:nvSpPr>
        <p:spPr>
          <a:xfrm>
            <a:off x="26504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69"/>
          <p:cNvSpPr txBox="1"/>
          <p:nvPr/>
        </p:nvSpPr>
        <p:spPr>
          <a:xfrm>
            <a:off x="517325" y="36058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0.4898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4" name="Google Shape;424;p69"/>
          <p:cNvSpPr txBox="1"/>
          <p:nvPr/>
        </p:nvSpPr>
        <p:spPr>
          <a:xfrm>
            <a:off x="2650925" y="36058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(3/3)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475425" y="4574800"/>
            <a:ext cx="4179000" cy="355800"/>
          </a:xfrm>
          <a:prstGeom prst="rect">
            <a:avLst/>
          </a:prstGeom>
          <a:solidFill>
            <a:srgbClr val="E1446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Gini de Masa = (7/10) 0.4898 + (3/10) 0 = 0.343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6" name="Google Shape;426;p69"/>
          <p:cNvSpPr txBox="1"/>
          <p:nvPr/>
        </p:nvSpPr>
        <p:spPr>
          <a:xfrm>
            <a:off x="5046825" y="4569075"/>
            <a:ext cx="3682800" cy="355800"/>
          </a:xfrm>
          <a:prstGeom prst="rect">
            <a:avLst/>
          </a:prstGeom>
          <a:solidFill>
            <a:srgbClr val="E1446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Gini de Env = (5/10) 0.32 + (5/10) 0 = 0.16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7" name="Google Shape;427;p69"/>
          <p:cNvSpPr txBox="1"/>
          <p:nvPr/>
        </p:nvSpPr>
        <p:spPr>
          <a:xfrm>
            <a:off x="69354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(5/5)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8" name="Google Shape;428;p69"/>
          <p:cNvSpPr txBox="1"/>
          <p:nvPr/>
        </p:nvSpPr>
        <p:spPr>
          <a:xfrm>
            <a:off x="48780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(1/5)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0.32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/>
        </p:nvSpPr>
        <p:spPr>
          <a:xfrm>
            <a:off x="1327950" y="1588775"/>
            <a:ext cx="73086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Entropía/ganancia de información</a:t>
            </a: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otro criterio que podemos utilizar para medir el grado de impureza de una muestra y elegir el atributo que más la reduce. Conceptualmente es MUY parecido.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otras métricas que se podrían utilizar, que tienen ventajas en algunas situaciones específicas (por ejemplo, </a:t>
            </a: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Gain Ratio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que corrige la preferencia de ganancia de información por atributos con demasiados valores) 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Nosotros aquí mostramos un ejemplo de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(dos clases). Los árboles generalizan muy bien a problemas multiclase y de regresión.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Hay mucha jerga en árboles: hojas, raíz, nodo, poda (pruning), Gini, información, profundidad, etc. Es fácil marearse.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u="sng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Este artículo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 que compartimos la clase anterior -, la documentación de Scikit-Learn - que podrán encontrar los links dentro de pocas diapositivas - y, sobretodo, la práctica, les servirán para ir incorporándolos.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4" name="Google Shape;434;p7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Algunos comentarios</a:t>
            </a:r>
            <a:endParaRPr/>
          </a:p>
        </p:txBody>
      </p:sp>
      <p:sp>
        <p:nvSpPr>
          <p:cNvPr id="435" name="Google Shape;43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6" name="Google Shape;436;p70"/>
          <p:cNvSpPr txBox="1"/>
          <p:nvPr/>
        </p:nvSpPr>
        <p:spPr>
          <a:xfrm>
            <a:off x="958050" y="1397450"/>
            <a:ext cx="44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1.</a:t>
            </a:r>
            <a:endParaRPr sz="32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7" name="Google Shape;437;p70"/>
          <p:cNvSpPr txBox="1"/>
          <p:nvPr/>
        </p:nvSpPr>
        <p:spPr>
          <a:xfrm>
            <a:off x="855450" y="2219475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2.</a:t>
            </a:r>
            <a:endParaRPr sz="32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8" name="Google Shape;438;p70"/>
          <p:cNvSpPr txBox="1"/>
          <p:nvPr/>
        </p:nvSpPr>
        <p:spPr>
          <a:xfrm>
            <a:off x="855450" y="3041500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3.</a:t>
            </a:r>
            <a:endParaRPr sz="32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9" name="Google Shape;439;p70"/>
          <p:cNvSpPr txBox="1"/>
          <p:nvPr/>
        </p:nvSpPr>
        <p:spPr>
          <a:xfrm>
            <a:off x="855450" y="3640300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009BDE"/>
                </a:solidFill>
                <a:latin typeface="Rubik Light"/>
                <a:ea typeface="Rubik Light"/>
                <a:cs typeface="Rubik Light"/>
                <a:sym typeface="Rubik Light"/>
              </a:rPr>
              <a:t>4.</a:t>
            </a:r>
            <a:endParaRPr sz="32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/>
        </p:nvSpPr>
        <p:spPr>
          <a:xfrm>
            <a:off x="4918075" y="21291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Poder de generalización relativamente bajo en muchas circunstancias.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Desempeño inferior a modelos más modernos.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¡Muchas implementaciones y variantes!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5" name="Google Shape;445;p71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Ventajas y desventajas</a:t>
            </a:r>
            <a:endParaRPr/>
          </a:p>
        </p:txBody>
      </p:sp>
      <p:sp>
        <p:nvSpPr>
          <p:cNvPr id="446" name="Google Shape;44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7" name="Google Shape;447;p71"/>
          <p:cNvSpPr txBox="1"/>
          <p:nvPr/>
        </p:nvSpPr>
        <p:spPr>
          <a:xfrm>
            <a:off x="613400" y="21291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Simple de entender, interpretar y visualizar. Esto es una gran ventaja, también, al momento de comunicar nuestro trabajo.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Entrenamiento rápido.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 base para modelos más complejos (Random Forest, xgboost, etc.).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¡Muchas implementaciones y variantes!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75" y="1441550"/>
            <a:ext cx="791750" cy="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450" y="1451950"/>
            <a:ext cx="548700" cy="5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/>
          <p:nvPr>
            <p:ph idx="4294967295" type="title"/>
          </p:nvPr>
        </p:nvSpPr>
        <p:spPr>
          <a:xfrm>
            <a:off x="729450" y="512675"/>
            <a:ext cx="80334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Hoy veremos un nuevo modelo...</a:t>
            </a:r>
            <a:endParaRPr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5" name="Google Shape;455;p72"/>
          <p:cNvSpPr txBox="1"/>
          <p:nvPr/>
        </p:nvSpPr>
        <p:spPr>
          <a:xfrm>
            <a:off x="1330500" y="1654175"/>
            <a:ext cx="6483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7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K-</a:t>
            </a:r>
            <a:r>
              <a:rPr i="1" lang="es" sz="7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vecinos más cercanos</a:t>
            </a:r>
            <a:endParaRPr i="1" sz="72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56" name="Google Shape;456;p72"/>
          <p:cNvCxnSpPr/>
          <p:nvPr/>
        </p:nvCxnSpPr>
        <p:spPr>
          <a:xfrm>
            <a:off x="818925" y="1252350"/>
            <a:ext cx="64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K-vecinos más cercanos (KNN)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1279900" y="368950"/>
            <a:ext cx="2366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Machine Learning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8" name="Google Shape;468;p74"/>
          <p:cNvSpPr txBox="1"/>
          <p:nvPr/>
        </p:nvSpPr>
        <p:spPr>
          <a:xfrm>
            <a:off x="841500" y="1535600"/>
            <a:ext cx="3243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Aprendizaje Supervisado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1431225" y="2702250"/>
            <a:ext cx="2063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0" name="Google Shape;470;p74"/>
          <p:cNvCxnSpPr/>
          <p:nvPr/>
        </p:nvCxnSpPr>
        <p:spPr>
          <a:xfrm>
            <a:off x="2463250" y="820775"/>
            <a:ext cx="0" cy="67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74"/>
          <p:cNvCxnSpPr/>
          <p:nvPr/>
        </p:nvCxnSpPr>
        <p:spPr>
          <a:xfrm>
            <a:off x="2463150" y="2096100"/>
            <a:ext cx="0" cy="619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74"/>
          <p:cNvSpPr txBox="1"/>
          <p:nvPr/>
        </p:nvSpPr>
        <p:spPr>
          <a:xfrm>
            <a:off x="4256500" y="2715600"/>
            <a:ext cx="33504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Árbol de Decisión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E1446D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k-nearest neighbors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Support Vector Machines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etc…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3" name="Google Shape;473;p74"/>
          <p:cNvCxnSpPr>
            <a:stCxn id="469" idx="3"/>
          </p:cNvCxnSpPr>
          <p:nvPr/>
        </p:nvCxnSpPr>
        <p:spPr>
          <a:xfrm>
            <a:off x="3494925" y="2931300"/>
            <a:ext cx="6420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74"/>
          <p:cNvCxnSpPr/>
          <p:nvPr/>
        </p:nvCxnSpPr>
        <p:spPr>
          <a:xfrm>
            <a:off x="4136925" y="2789000"/>
            <a:ext cx="0" cy="20742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5" name="Google Shape;4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25" y="3339900"/>
            <a:ext cx="1780775" cy="9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4"/>
          <p:cNvSpPr/>
          <p:nvPr/>
        </p:nvSpPr>
        <p:spPr>
          <a:xfrm>
            <a:off x="7248350" y="3397175"/>
            <a:ext cx="642000" cy="300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2" name="Google Shape;482;p75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K Nearest  Neighbors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3" name="Google Shape;483;p75"/>
          <p:cNvSpPr txBox="1"/>
          <p:nvPr/>
        </p:nvSpPr>
        <p:spPr>
          <a:xfrm>
            <a:off x="571075" y="1088325"/>
            <a:ext cx="73869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Dada una nueva instancia de la cual no conocemos la etiqueta objetivo, vamos a asumir que su etiqueta será igual a la de las instancias “vecinas” en el training set.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9" name="Google Shape;489;p76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K Nearest  Neighbors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76"/>
          <p:cNvSpPr txBox="1"/>
          <p:nvPr/>
        </p:nvSpPr>
        <p:spPr>
          <a:xfrm>
            <a:off x="571075" y="1088325"/>
            <a:ext cx="73869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Dada una nueva instancia de la cual no conocemos la etiqueta objetivo, vamos a asumir que su etiqueta será igual a la de las instancias “vecinas” en el training set.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 dicho de otra forma...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91" name="Google Shape;4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300" y="2966925"/>
            <a:ext cx="1960725" cy="19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7" name="Google Shape;497;p77"/>
          <p:cNvSpPr/>
          <p:nvPr/>
        </p:nvSpPr>
        <p:spPr>
          <a:xfrm>
            <a:off x="60655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7"/>
          <p:cNvSpPr/>
          <p:nvPr/>
        </p:nvSpPr>
        <p:spPr>
          <a:xfrm>
            <a:off x="5661660" y="268986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7"/>
          <p:cNvSpPr/>
          <p:nvPr/>
        </p:nvSpPr>
        <p:spPr>
          <a:xfrm>
            <a:off x="6370320" y="26060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7"/>
          <p:cNvSpPr/>
          <p:nvPr/>
        </p:nvSpPr>
        <p:spPr>
          <a:xfrm>
            <a:off x="6827520" y="24688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7"/>
          <p:cNvSpPr/>
          <p:nvPr/>
        </p:nvSpPr>
        <p:spPr>
          <a:xfrm>
            <a:off x="6202680" y="3322321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77"/>
          <p:cNvSpPr/>
          <p:nvPr/>
        </p:nvSpPr>
        <p:spPr>
          <a:xfrm>
            <a:off x="7277460" y="251460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7"/>
          <p:cNvSpPr/>
          <p:nvPr/>
        </p:nvSpPr>
        <p:spPr>
          <a:xfrm>
            <a:off x="6172200" y="38328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7"/>
          <p:cNvSpPr/>
          <p:nvPr/>
        </p:nvSpPr>
        <p:spPr>
          <a:xfrm>
            <a:off x="6972300" y="29794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7"/>
          <p:cNvSpPr/>
          <p:nvPr/>
        </p:nvSpPr>
        <p:spPr>
          <a:xfrm>
            <a:off x="7109820" y="39090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7"/>
          <p:cNvSpPr/>
          <p:nvPr/>
        </p:nvSpPr>
        <p:spPr>
          <a:xfrm>
            <a:off x="7414980" y="323024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7"/>
          <p:cNvSpPr/>
          <p:nvPr/>
        </p:nvSpPr>
        <p:spPr>
          <a:xfrm>
            <a:off x="6758940" y="340428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7"/>
          <p:cNvSpPr/>
          <p:nvPr/>
        </p:nvSpPr>
        <p:spPr>
          <a:xfrm>
            <a:off x="6507480" y="136193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7"/>
          <p:cNvSpPr/>
          <p:nvPr/>
        </p:nvSpPr>
        <p:spPr>
          <a:xfrm>
            <a:off x="6294120" y="184716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7"/>
          <p:cNvSpPr/>
          <p:nvPr/>
        </p:nvSpPr>
        <p:spPr>
          <a:xfrm>
            <a:off x="5928360" y="12126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7"/>
          <p:cNvSpPr/>
          <p:nvPr/>
        </p:nvSpPr>
        <p:spPr>
          <a:xfrm>
            <a:off x="6080760" y="13650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77"/>
          <p:cNvCxnSpPr/>
          <p:nvPr/>
        </p:nvCxnSpPr>
        <p:spPr>
          <a:xfrm>
            <a:off x="4570375" y="4420400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77"/>
          <p:cNvCxnSpPr/>
          <p:nvPr/>
        </p:nvCxnSpPr>
        <p:spPr>
          <a:xfrm rot="10800000">
            <a:off x="4865125" y="1257250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77"/>
          <p:cNvSpPr/>
          <p:nvPr/>
        </p:nvSpPr>
        <p:spPr>
          <a:xfrm>
            <a:off x="5486445" y="29794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7"/>
          <p:cNvSpPr/>
          <p:nvPr/>
        </p:nvSpPr>
        <p:spPr>
          <a:xfrm>
            <a:off x="5082585" y="336803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7"/>
          <p:cNvSpPr/>
          <p:nvPr/>
        </p:nvSpPr>
        <p:spPr>
          <a:xfrm>
            <a:off x="5791245" y="32842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7"/>
          <p:cNvSpPr/>
          <p:nvPr/>
        </p:nvSpPr>
        <p:spPr>
          <a:xfrm>
            <a:off x="5348575" y="156935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7"/>
          <p:cNvSpPr/>
          <p:nvPr/>
        </p:nvSpPr>
        <p:spPr>
          <a:xfrm>
            <a:off x="5791255" y="1820182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7"/>
          <p:cNvSpPr/>
          <p:nvPr/>
        </p:nvSpPr>
        <p:spPr>
          <a:xfrm>
            <a:off x="6750963" y="104629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7"/>
          <p:cNvSpPr/>
          <p:nvPr/>
        </p:nvSpPr>
        <p:spPr>
          <a:xfrm>
            <a:off x="7117442" y="9161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7"/>
          <p:cNvSpPr/>
          <p:nvPr/>
        </p:nvSpPr>
        <p:spPr>
          <a:xfrm>
            <a:off x="65227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77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Ejemplo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3" name="Google Shape;523;p77"/>
          <p:cNvSpPr txBox="1"/>
          <p:nvPr/>
        </p:nvSpPr>
        <p:spPr>
          <a:xfrm>
            <a:off x="542175" y="1046300"/>
            <a:ext cx="3003600" cy="3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Supongamos que tenemos un Dataset con 2 Features, en el cual cada instancia puede pertenecer a una de dos clases: “Gris” o “Amarillo”.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4" name="Google Shape;524;p77"/>
          <p:cNvSpPr txBox="1"/>
          <p:nvPr/>
        </p:nvSpPr>
        <p:spPr>
          <a:xfrm>
            <a:off x="4752125" y="44570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5" name="Google Shape;525;p77"/>
          <p:cNvSpPr txBox="1"/>
          <p:nvPr/>
        </p:nvSpPr>
        <p:spPr>
          <a:xfrm rot="-5400000">
            <a:off x="2932250" y="27387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6" name="Google Shape;526;p77"/>
          <p:cNvSpPr/>
          <p:nvPr/>
        </p:nvSpPr>
        <p:spPr>
          <a:xfrm>
            <a:off x="7269480" y="18592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7"/>
          <p:cNvSpPr/>
          <p:nvPr/>
        </p:nvSpPr>
        <p:spPr>
          <a:xfrm>
            <a:off x="6888480" y="16306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3" name="Google Shape;533;p78"/>
          <p:cNvSpPr/>
          <p:nvPr/>
        </p:nvSpPr>
        <p:spPr>
          <a:xfrm>
            <a:off x="60655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8"/>
          <p:cNvSpPr/>
          <p:nvPr/>
        </p:nvSpPr>
        <p:spPr>
          <a:xfrm>
            <a:off x="5661660" y="268986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8"/>
          <p:cNvSpPr/>
          <p:nvPr/>
        </p:nvSpPr>
        <p:spPr>
          <a:xfrm>
            <a:off x="6370320" y="26060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8"/>
          <p:cNvSpPr/>
          <p:nvPr/>
        </p:nvSpPr>
        <p:spPr>
          <a:xfrm>
            <a:off x="6827520" y="24688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8"/>
          <p:cNvSpPr/>
          <p:nvPr/>
        </p:nvSpPr>
        <p:spPr>
          <a:xfrm>
            <a:off x="6202680" y="3322321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8"/>
          <p:cNvSpPr/>
          <p:nvPr/>
        </p:nvSpPr>
        <p:spPr>
          <a:xfrm>
            <a:off x="7277460" y="251460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8"/>
          <p:cNvSpPr/>
          <p:nvPr/>
        </p:nvSpPr>
        <p:spPr>
          <a:xfrm>
            <a:off x="6172200" y="38328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8"/>
          <p:cNvSpPr/>
          <p:nvPr/>
        </p:nvSpPr>
        <p:spPr>
          <a:xfrm>
            <a:off x="6972300" y="29794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8"/>
          <p:cNvSpPr/>
          <p:nvPr/>
        </p:nvSpPr>
        <p:spPr>
          <a:xfrm>
            <a:off x="7109820" y="39090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8"/>
          <p:cNvSpPr/>
          <p:nvPr/>
        </p:nvSpPr>
        <p:spPr>
          <a:xfrm>
            <a:off x="7414980" y="323024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8"/>
          <p:cNvSpPr/>
          <p:nvPr/>
        </p:nvSpPr>
        <p:spPr>
          <a:xfrm>
            <a:off x="6758940" y="340428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8"/>
          <p:cNvSpPr/>
          <p:nvPr/>
        </p:nvSpPr>
        <p:spPr>
          <a:xfrm>
            <a:off x="6507480" y="136193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8"/>
          <p:cNvSpPr/>
          <p:nvPr/>
        </p:nvSpPr>
        <p:spPr>
          <a:xfrm>
            <a:off x="6294120" y="184716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8"/>
          <p:cNvSpPr/>
          <p:nvPr/>
        </p:nvSpPr>
        <p:spPr>
          <a:xfrm>
            <a:off x="5928360" y="12126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8"/>
          <p:cNvSpPr/>
          <p:nvPr/>
        </p:nvSpPr>
        <p:spPr>
          <a:xfrm>
            <a:off x="6080760" y="13650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78"/>
          <p:cNvCxnSpPr/>
          <p:nvPr/>
        </p:nvCxnSpPr>
        <p:spPr>
          <a:xfrm>
            <a:off x="4570375" y="4420400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78"/>
          <p:cNvCxnSpPr/>
          <p:nvPr/>
        </p:nvCxnSpPr>
        <p:spPr>
          <a:xfrm rot="10800000">
            <a:off x="4865125" y="1257250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78"/>
          <p:cNvSpPr/>
          <p:nvPr/>
        </p:nvSpPr>
        <p:spPr>
          <a:xfrm>
            <a:off x="5486445" y="29794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8"/>
          <p:cNvSpPr/>
          <p:nvPr/>
        </p:nvSpPr>
        <p:spPr>
          <a:xfrm>
            <a:off x="5082585" y="336803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8"/>
          <p:cNvSpPr/>
          <p:nvPr/>
        </p:nvSpPr>
        <p:spPr>
          <a:xfrm>
            <a:off x="5791245" y="32842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8"/>
          <p:cNvSpPr/>
          <p:nvPr/>
        </p:nvSpPr>
        <p:spPr>
          <a:xfrm>
            <a:off x="5348575" y="156935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8"/>
          <p:cNvSpPr/>
          <p:nvPr/>
        </p:nvSpPr>
        <p:spPr>
          <a:xfrm>
            <a:off x="5791255" y="1820182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8"/>
          <p:cNvSpPr/>
          <p:nvPr/>
        </p:nvSpPr>
        <p:spPr>
          <a:xfrm>
            <a:off x="6750963" y="104629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8"/>
          <p:cNvSpPr/>
          <p:nvPr/>
        </p:nvSpPr>
        <p:spPr>
          <a:xfrm>
            <a:off x="7117442" y="9161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8"/>
          <p:cNvSpPr/>
          <p:nvPr/>
        </p:nvSpPr>
        <p:spPr>
          <a:xfrm>
            <a:off x="65227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8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Ejemplo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9" name="Google Shape;559;p78"/>
          <p:cNvSpPr txBox="1"/>
          <p:nvPr/>
        </p:nvSpPr>
        <p:spPr>
          <a:xfrm>
            <a:off x="542175" y="1046300"/>
            <a:ext cx="3003600" cy="3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Dada una nueva instancia, de la cual no conocemos su clase, vamos a recurrir a sus vecinos para clasificarla.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78"/>
          <p:cNvSpPr txBox="1"/>
          <p:nvPr/>
        </p:nvSpPr>
        <p:spPr>
          <a:xfrm>
            <a:off x="4752125" y="44570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 rot="-5400000">
            <a:off x="2932250" y="27387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7269480" y="18592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6888480" y="16306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6568370" y="1957267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 txBox="1"/>
          <p:nvPr/>
        </p:nvSpPr>
        <p:spPr>
          <a:xfrm>
            <a:off x="6614102" y="1748725"/>
            <a:ext cx="54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1" name="Google Shape;571;p79"/>
          <p:cNvSpPr/>
          <p:nvPr/>
        </p:nvSpPr>
        <p:spPr>
          <a:xfrm>
            <a:off x="60655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9"/>
          <p:cNvSpPr/>
          <p:nvPr/>
        </p:nvSpPr>
        <p:spPr>
          <a:xfrm>
            <a:off x="5661660" y="268986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9"/>
          <p:cNvSpPr/>
          <p:nvPr/>
        </p:nvSpPr>
        <p:spPr>
          <a:xfrm>
            <a:off x="6370320" y="26060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9"/>
          <p:cNvSpPr/>
          <p:nvPr/>
        </p:nvSpPr>
        <p:spPr>
          <a:xfrm>
            <a:off x="6827520" y="24688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9"/>
          <p:cNvSpPr/>
          <p:nvPr/>
        </p:nvSpPr>
        <p:spPr>
          <a:xfrm>
            <a:off x="6202680" y="3322321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9"/>
          <p:cNvSpPr/>
          <p:nvPr/>
        </p:nvSpPr>
        <p:spPr>
          <a:xfrm>
            <a:off x="7277460" y="251460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/>
          <p:nvPr/>
        </p:nvSpPr>
        <p:spPr>
          <a:xfrm>
            <a:off x="6172200" y="38328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9"/>
          <p:cNvSpPr/>
          <p:nvPr/>
        </p:nvSpPr>
        <p:spPr>
          <a:xfrm>
            <a:off x="6972300" y="29794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9"/>
          <p:cNvSpPr/>
          <p:nvPr/>
        </p:nvSpPr>
        <p:spPr>
          <a:xfrm>
            <a:off x="7109820" y="39090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9"/>
          <p:cNvSpPr/>
          <p:nvPr/>
        </p:nvSpPr>
        <p:spPr>
          <a:xfrm>
            <a:off x="7414980" y="323024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9"/>
          <p:cNvSpPr/>
          <p:nvPr/>
        </p:nvSpPr>
        <p:spPr>
          <a:xfrm>
            <a:off x="6758940" y="340428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9"/>
          <p:cNvSpPr/>
          <p:nvPr/>
        </p:nvSpPr>
        <p:spPr>
          <a:xfrm>
            <a:off x="6507480" y="136193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9"/>
          <p:cNvSpPr/>
          <p:nvPr/>
        </p:nvSpPr>
        <p:spPr>
          <a:xfrm>
            <a:off x="6294120" y="184716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9"/>
          <p:cNvSpPr/>
          <p:nvPr/>
        </p:nvSpPr>
        <p:spPr>
          <a:xfrm>
            <a:off x="5928360" y="12126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9"/>
          <p:cNvSpPr/>
          <p:nvPr/>
        </p:nvSpPr>
        <p:spPr>
          <a:xfrm>
            <a:off x="6080760" y="13650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79"/>
          <p:cNvCxnSpPr/>
          <p:nvPr/>
        </p:nvCxnSpPr>
        <p:spPr>
          <a:xfrm>
            <a:off x="4570375" y="4420400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79"/>
          <p:cNvCxnSpPr/>
          <p:nvPr/>
        </p:nvCxnSpPr>
        <p:spPr>
          <a:xfrm rot="10800000">
            <a:off x="4865125" y="1257250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79"/>
          <p:cNvSpPr/>
          <p:nvPr/>
        </p:nvSpPr>
        <p:spPr>
          <a:xfrm>
            <a:off x="5486445" y="29794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/>
          <p:nvPr/>
        </p:nvSpPr>
        <p:spPr>
          <a:xfrm>
            <a:off x="5082585" y="336803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9"/>
          <p:cNvSpPr/>
          <p:nvPr/>
        </p:nvSpPr>
        <p:spPr>
          <a:xfrm>
            <a:off x="5791245" y="32842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9"/>
          <p:cNvSpPr/>
          <p:nvPr/>
        </p:nvSpPr>
        <p:spPr>
          <a:xfrm>
            <a:off x="5348575" y="156935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9"/>
          <p:cNvSpPr/>
          <p:nvPr/>
        </p:nvSpPr>
        <p:spPr>
          <a:xfrm>
            <a:off x="5791255" y="1820182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9"/>
          <p:cNvSpPr/>
          <p:nvPr/>
        </p:nvSpPr>
        <p:spPr>
          <a:xfrm>
            <a:off x="6750963" y="104629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9"/>
          <p:cNvSpPr/>
          <p:nvPr/>
        </p:nvSpPr>
        <p:spPr>
          <a:xfrm>
            <a:off x="7117442" y="9161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9"/>
          <p:cNvSpPr/>
          <p:nvPr/>
        </p:nvSpPr>
        <p:spPr>
          <a:xfrm>
            <a:off x="65227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Ejemplo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7" name="Google Shape;597;p79"/>
          <p:cNvSpPr txBox="1"/>
          <p:nvPr/>
        </p:nvSpPr>
        <p:spPr>
          <a:xfrm>
            <a:off x="542175" y="1046300"/>
            <a:ext cx="3438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¿Por K en nombre del algoritmo?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 es el número de vecinos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que miramos para saber la clase de nuestra nueva instancia.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tomamos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K=1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solo miraremos al vecino más cercano.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8" name="Google Shape;598;p79"/>
          <p:cNvSpPr txBox="1"/>
          <p:nvPr/>
        </p:nvSpPr>
        <p:spPr>
          <a:xfrm>
            <a:off x="4752125" y="44570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9" name="Google Shape;599;p79"/>
          <p:cNvSpPr txBox="1"/>
          <p:nvPr/>
        </p:nvSpPr>
        <p:spPr>
          <a:xfrm rot="-5400000">
            <a:off x="2932250" y="27387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0" name="Google Shape;600;p79"/>
          <p:cNvSpPr/>
          <p:nvPr/>
        </p:nvSpPr>
        <p:spPr>
          <a:xfrm>
            <a:off x="7269480" y="18592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9"/>
          <p:cNvSpPr/>
          <p:nvPr/>
        </p:nvSpPr>
        <p:spPr>
          <a:xfrm>
            <a:off x="6888480" y="16306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9"/>
          <p:cNvSpPr/>
          <p:nvPr/>
        </p:nvSpPr>
        <p:spPr>
          <a:xfrm>
            <a:off x="6568370" y="1957267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9"/>
          <p:cNvSpPr/>
          <p:nvPr/>
        </p:nvSpPr>
        <p:spPr>
          <a:xfrm>
            <a:off x="6323249" y="1724050"/>
            <a:ext cx="548700" cy="512700"/>
          </a:xfrm>
          <a:prstGeom prst="ellipse">
            <a:avLst/>
          </a:prstGeom>
          <a:noFill/>
          <a:ln cap="flat" cmpd="sng" w="19050">
            <a:solidFill>
              <a:srgbClr val="2C2C2C"/>
            </a:solidFill>
            <a:prstDash val="dash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9"/>
          <p:cNvSpPr txBox="1"/>
          <p:nvPr/>
        </p:nvSpPr>
        <p:spPr>
          <a:xfrm>
            <a:off x="5916489" y="1500575"/>
            <a:ext cx="6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ubik"/>
                <a:ea typeface="Rubik"/>
                <a:cs typeface="Rubik"/>
                <a:sym typeface="Rubik"/>
              </a:rPr>
              <a:t>N</a:t>
            </a:r>
            <a:r>
              <a:rPr b="1" i="0" lang="es" sz="1400" u="none" cap="none" strike="noStrike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05" name="Google Shape;605;p79"/>
          <p:cNvCxnSpPr/>
          <p:nvPr/>
        </p:nvCxnSpPr>
        <p:spPr>
          <a:xfrm>
            <a:off x="1803950" y="3303200"/>
            <a:ext cx="0" cy="62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06" name="Google Shape;606;p79"/>
          <p:cNvSpPr txBox="1"/>
          <p:nvPr/>
        </p:nvSpPr>
        <p:spPr>
          <a:xfrm>
            <a:off x="1240552" y="4071975"/>
            <a:ext cx="112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GRIS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7" name="Google Shape;607;p79"/>
          <p:cNvSpPr/>
          <p:nvPr/>
        </p:nvSpPr>
        <p:spPr>
          <a:xfrm>
            <a:off x="960652" y="4199597"/>
            <a:ext cx="279900" cy="2799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3" name="Google Shape;613;p80"/>
          <p:cNvSpPr/>
          <p:nvPr/>
        </p:nvSpPr>
        <p:spPr>
          <a:xfrm>
            <a:off x="60655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0"/>
          <p:cNvSpPr/>
          <p:nvPr/>
        </p:nvSpPr>
        <p:spPr>
          <a:xfrm>
            <a:off x="5661660" y="268986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0"/>
          <p:cNvSpPr/>
          <p:nvPr/>
        </p:nvSpPr>
        <p:spPr>
          <a:xfrm>
            <a:off x="6370320" y="26060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0"/>
          <p:cNvSpPr/>
          <p:nvPr/>
        </p:nvSpPr>
        <p:spPr>
          <a:xfrm>
            <a:off x="6827520" y="24688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0"/>
          <p:cNvSpPr/>
          <p:nvPr/>
        </p:nvSpPr>
        <p:spPr>
          <a:xfrm>
            <a:off x="6202680" y="3322321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0"/>
          <p:cNvSpPr/>
          <p:nvPr/>
        </p:nvSpPr>
        <p:spPr>
          <a:xfrm>
            <a:off x="7277460" y="251460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0"/>
          <p:cNvSpPr/>
          <p:nvPr/>
        </p:nvSpPr>
        <p:spPr>
          <a:xfrm>
            <a:off x="6172200" y="38328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0"/>
          <p:cNvSpPr/>
          <p:nvPr/>
        </p:nvSpPr>
        <p:spPr>
          <a:xfrm>
            <a:off x="6972300" y="29794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0"/>
          <p:cNvSpPr/>
          <p:nvPr/>
        </p:nvSpPr>
        <p:spPr>
          <a:xfrm>
            <a:off x="7109820" y="3909061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0"/>
          <p:cNvSpPr/>
          <p:nvPr/>
        </p:nvSpPr>
        <p:spPr>
          <a:xfrm>
            <a:off x="7414980" y="323024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0"/>
          <p:cNvSpPr/>
          <p:nvPr/>
        </p:nvSpPr>
        <p:spPr>
          <a:xfrm>
            <a:off x="6758940" y="340428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0"/>
          <p:cNvSpPr/>
          <p:nvPr/>
        </p:nvSpPr>
        <p:spPr>
          <a:xfrm>
            <a:off x="6507480" y="136193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0"/>
          <p:cNvSpPr/>
          <p:nvPr/>
        </p:nvSpPr>
        <p:spPr>
          <a:xfrm>
            <a:off x="6294120" y="184716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0"/>
          <p:cNvSpPr/>
          <p:nvPr/>
        </p:nvSpPr>
        <p:spPr>
          <a:xfrm>
            <a:off x="5928360" y="12126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0"/>
          <p:cNvSpPr/>
          <p:nvPr/>
        </p:nvSpPr>
        <p:spPr>
          <a:xfrm>
            <a:off x="6080760" y="136509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p80"/>
          <p:cNvCxnSpPr/>
          <p:nvPr/>
        </p:nvCxnSpPr>
        <p:spPr>
          <a:xfrm>
            <a:off x="4570375" y="4420400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80"/>
          <p:cNvCxnSpPr/>
          <p:nvPr/>
        </p:nvCxnSpPr>
        <p:spPr>
          <a:xfrm rot="10800000">
            <a:off x="4865125" y="1257250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80"/>
          <p:cNvSpPr/>
          <p:nvPr/>
        </p:nvSpPr>
        <p:spPr>
          <a:xfrm>
            <a:off x="5486445" y="29794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0"/>
          <p:cNvSpPr/>
          <p:nvPr/>
        </p:nvSpPr>
        <p:spPr>
          <a:xfrm>
            <a:off x="5082585" y="336803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0"/>
          <p:cNvSpPr/>
          <p:nvPr/>
        </p:nvSpPr>
        <p:spPr>
          <a:xfrm>
            <a:off x="5791245" y="3284215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0"/>
          <p:cNvSpPr/>
          <p:nvPr/>
        </p:nvSpPr>
        <p:spPr>
          <a:xfrm>
            <a:off x="5348575" y="1569357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0"/>
          <p:cNvSpPr/>
          <p:nvPr/>
        </p:nvSpPr>
        <p:spPr>
          <a:xfrm>
            <a:off x="5791255" y="1820182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0"/>
          <p:cNvSpPr/>
          <p:nvPr/>
        </p:nvSpPr>
        <p:spPr>
          <a:xfrm>
            <a:off x="6750963" y="1046295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/>
          <p:nvPr/>
        </p:nvSpPr>
        <p:spPr>
          <a:xfrm>
            <a:off x="7117442" y="916120"/>
            <a:ext cx="137100" cy="1371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0"/>
          <p:cNvSpPr/>
          <p:nvPr/>
        </p:nvSpPr>
        <p:spPr>
          <a:xfrm>
            <a:off x="6522720" y="230124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KNN - Ejemplo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9" name="Google Shape;639;p80"/>
          <p:cNvSpPr txBox="1"/>
          <p:nvPr/>
        </p:nvSpPr>
        <p:spPr>
          <a:xfrm>
            <a:off x="542175" y="1046300"/>
            <a:ext cx="3438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elegimos k &gt; 1, se vota según el número de vecinos.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Por ejemplo, con k = 3 tenemos dos vecinos Amarillos y uno Gris.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0" name="Google Shape;640;p80"/>
          <p:cNvSpPr txBox="1"/>
          <p:nvPr/>
        </p:nvSpPr>
        <p:spPr>
          <a:xfrm>
            <a:off x="4752125" y="44570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1" name="Google Shape;641;p80"/>
          <p:cNvSpPr txBox="1"/>
          <p:nvPr/>
        </p:nvSpPr>
        <p:spPr>
          <a:xfrm rot="-5400000">
            <a:off x="2932250" y="273875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2" name="Google Shape;642;p80"/>
          <p:cNvSpPr/>
          <p:nvPr/>
        </p:nvSpPr>
        <p:spPr>
          <a:xfrm>
            <a:off x="7269480" y="18592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0"/>
          <p:cNvSpPr/>
          <p:nvPr/>
        </p:nvSpPr>
        <p:spPr>
          <a:xfrm>
            <a:off x="6888480" y="1630680"/>
            <a:ext cx="137100" cy="1371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0"/>
          <p:cNvSpPr/>
          <p:nvPr/>
        </p:nvSpPr>
        <p:spPr>
          <a:xfrm>
            <a:off x="6568370" y="1957267"/>
            <a:ext cx="137100" cy="137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80"/>
          <p:cNvCxnSpPr/>
          <p:nvPr/>
        </p:nvCxnSpPr>
        <p:spPr>
          <a:xfrm>
            <a:off x="1803950" y="3303200"/>
            <a:ext cx="0" cy="62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6" name="Google Shape;646;p80"/>
          <p:cNvSpPr txBox="1"/>
          <p:nvPr/>
        </p:nvSpPr>
        <p:spPr>
          <a:xfrm>
            <a:off x="1240550" y="4071975"/>
            <a:ext cx="1964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FCD300"/>
                </a:solidFill>
                <a:latin typeface="Rubik"/>
                <a:ea typeface="Rubik"/>
                <a:cs typeface="Rubik"/>
                <a:sym typeface="Rubik"/>
              </a:rPr>
              <a:t>AMARILLO</a:t>
            </a:r>
            <a:endParaRPr sz="2400">
              <a:solidFill>
                <a:srgbClr val="FCD3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80"/>
          <p:cNvSpPr/>
          <p:nvPr/>
        </p:nvSpPr>
        <p:spPr>
          <a:xfrm>
            <a:off x="960652" y="4199597"/>
            <a:ext cx="279900" cy="279900"/>
          </a:xfrm>
          <a:prstGeom prst="ellipse">
            <a:avLst/>
          </a:prstGeom>
          <a:solidFill>
            <a:srgbClr val="FCD300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80"/>
          <p:cNvGrpSpPr/>
          <p:nvPr/>
        </p:nvGrpSpPr>
        <p:grpSpPr>
          <a:xfrm>
            <a:off x="6092650" y="1075171"/>
            <a:ext cx="1042581" cy="1371775"/>
            <a:chOff x="5871427" y="-320608"/>
            <a:chExt cx="2152313" cy="2943723"/>
          </a:xfrm>
        </p:grpSpPr>
        <p:sp>
          <p:nvSpPr>
            <p:cNvPr id="649" name="Google Shape;649;p80"/>
            <p:cNvSpPr/>
            <p:nvPr/>
          </p:nvSpPr>
          <p:spPr>
            <a:xfrm>
              <a:off x="5920740" y="520115"/>
              <a:ext cx="2103000" cy="2103000"/>
            </a:xfrm>
            <a:prstGeom prst="ellipse">
              <a:avLst/>
            </a:prstGeom>
            <a:noFill/>
            <a:ln cap="flat" cmpd="sng" w="19050">
              <a:solidFill>
                <a:srgbClr val="2C2C2C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0"/>
            <p:cNvSpPr txBox="1"/>
            <p:nvPr/>
          </p:nvSpPr>
          <p:spPr>
            <a:xfrm>
              <a:off x="5871427" y="-320608"/>
              <a:ext cx="1522200" cy="66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N = </a:t>
              </a:r>
              <a:r>
                <a:rPr b="1" lang="es">
                  <a:latin typeface="Rubik"/>
                  <a:ea typeface="Rubik"/>
                  <a:cs typeface="Rubik"/>
                  <a:sym typeface="Rubik"/>
                </a:rPr>
                <a:t>3</a:t>
              </a:r>
              <a:endParaRPr b="1"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6" name="Google Shape;656;p81"/>
          <p:cNvSpPr txBox="1"/>
          <p:nvPr/>
        </p:nvSpPr>
        <p:spPr>
          <a:xfrm>
            <a:off x="624350" y="1966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Fronteras de decisión según K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81"/>
          <p:cNvSpPr txBox="1"/>
          <p:nvPr/>
        </p:nvSpPr>
        <p:spPr>
          <a:xfrm>
            <a:off x="624350" y="4749850"/>
            <a:ext cx="614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  <a:hlinkClick r:id="rId3"/>
              </a:rPr>
              <a:t>https://shapeofdata.wordpress.com/2013/05/07/k-nearest-neighbors/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658" name="Google Shape;658;p81"/>
          <p:cNvCxnSpPr/>
          <p:nvPr/>
        </p:nvCxnSpPr>
        <p:spPr>
          <a:xfrm>
            <a:off x="677550" y="4094075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81"/>
          <p:cNvCxnSpPr/>
          <p:nvPr/>
        </p:nvCxnSpPr>
        <p:spPr>
          <a:xfrm rot="10800000">
            <a:off x="972300" y="930925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81"/>
          <p:cNvSpPr txBox="1"/>
          <p:nvPr/>
        </p:nvSpPr>
        <p:spPr>
          <a:xfrm>
            <a:off x="859300" y="413072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1" name="Google Shape;661;p81"/>
          <p:cNvSpPr txBox="1"/>
          <p:nvPr/>
        </p:nvSpPr>
        <p:spPr>
          <a:xfrm rot="-5400000">
            <a:off x="-960575" y="241242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2" name="Google Shape;662;p81"/>
          <p:cNvCxnSpPr/>
          <p:nvPr/>
        </p:nvCxnSpPr>
        <p:spPr>
          <a:xfrm>
            <a:off x="5118775" y="4094075"/>
            <a:ext cx="3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81"/>
          <p:cNvCxnSpPr/>
          <p:nvPr/>
        </p:nvCxnSpPr>
        <p:spPr>
          <a:xfrm rot="10800000">
            <a:off x="5413525" y="930925"/>
            <a:ext cx="0" cy="3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81"/>
          <p:cNvSpPr txBox="1"/>
          <p:nvPr/>
        </p:nvSpPr>
        <p:spPr>
          <a:xfrm>
            <a:off x="5300525" y="413072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5" name="Google Shape;665;p81"/>
          <p:cNvSpPr txBox="1"/>
          <p:nvPr/>
        </p:nvSpPr>
        <p:spPr>
          <a:xfrm rot="-5400000">
            <a:off x="3480650" y="241242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6" name="Google Shape;666;p81"/>
          <p:cNvPicPr preferRelativeResize="0"/>
          <p:nvPr/>
        </p:nvPicPr>
        <p:blipFill rotWithShape="1">
          <a:blip r:embed="rId4">
            <a:alphaModFix/>
          </a:blip>
          <a:srcRect b="0" l="0" r="51319" t="0"/>
          <a:stretch/>
        </p:blipFill>
        <p:spPr>
          <a:xfrm>
            <a:off x="1112200" y="1430600"/>
            <a:ext cx="28841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1"/>
          <p:cNvPicPr preferRelativeResize="0"/>
          <p:nvPr/>
        </p:nvPicPr>
        <p:blipFill rotWithShape="1">
          <a:blip r:embed="rId4">
            <a:alphaModFix/>
          </a:blip>
          <a:srcRect b="0" l="48411" r="0" t="0"/>
          <a:stretch/>
        </p:blipFill>
        <p:spPr>
          <a:xfrm>
            <a:off x="5322325" y="1354400"/>
            <a:ext cx="3056349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1"/>
          <p:cNvSpPr txBox="1"/>
          <p:nvPr/>
        </p:nvSpPr>
        <p:spPr>
          <a:xfrm>
            <a:off x="7708625" y="883400"/>
            <a:ext cx="813000" cy="471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K = 3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9" name="Google Shape;669;p81"/>
          <p:cNvSpPr txBox="1"/>
          <p:nvPr/>
        </p:nvSpPr>
        <p:spPr>
          <a:xfrm>
            <a:off x="1161875" y="931300"/>
            <a:ext cx="3000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Voronoi</a:t>
            </a:r>
            <a:endParaRPr/>
          </a:p>
        </p:txBody>
      </p:sp>
      <p:sp>
        <p:nvSpPr>
          <p:cNvPr id="670" name="Google Shape;670;p81"/>
          <p:cNvSpPr txBox="1"/>
          <p:nvPr/>
        </p:nvSpPr>
        <p:spPr>
          <a:xfrm>
            <a:off x="3504375" y="883400"/>
            <a:ext cx="813000" cy="471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K = 1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52" name="Google Shape;252;p55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Machine Learning y Árboles de Decisión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KNN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Métricas de Evaluación para Clasificación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6" name="Google Shape;676;p82"/>
          <p:cNvSpPr txBox="1"/>
          <p:nvPr/>
        </p:nvSpPr>
        <p:spPr>
          <a:xfrm>
            <a:off x="624350" y="184350"/>
            <a:ext cx="8199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lo que llamamos un </a:t>
            </a: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Hiperparámetro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del modelo.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7" name="Google Shape;677;p82"/>
          <p:cNvCxnSpPr/>
          <p:nvPr/>
        </p:nvCxnSpPr>
        <p:spPr>
          <a:xfrm>
            <a:off x="4424150" y="1633450"/>
            <a:ext cx="599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3" name="Google Shape;683;p83"/>
          <p:cNvSpPr txBox="1"/>
          <p:nvPr/>
        </p:nvSpPr>
        <p:spPr>
          <a:xfrm>
            <a:off x="624350" y="184350"/>
            <a:ext cx="8199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lo que llamamos un </a:t>
            </a: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Hiperparámetro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del modelo.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4" name="Google Shape;684;p83"/>
          <p:cNvSpPr txBox="1"/>
          <p:nvPr/>
        </p:nvSpPr>
        <p:spPr>
          <a:xfrm>
            <a:off x="923450" y="1784963"/>
            <a:ext cx="78999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No hay una receta para elegir K de antemano</a:t>
            </a: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, depende del problema. Muchas veces la solución es probar varios y ver cual modelo se desempeña mejor.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685" name="Google Shape;685;p83"/>
          <p:cNvCxnSpPr/>
          <p:nvPr/>
        </p:nvCxnSpPr>
        <p:spPr>
          <a:xfrm>
            <a:off x="4424150" y="1633450"/>
            <a:ext cx="599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1" name="Google Shape;691;p84"/>
          <p:cNvSpPr txBox="1"/>
          <p:nvPr/>
        </p:nvSpPr>
        <p:spPr>
          <a:xfrm>
            <a:off x="624350" y="184350"/>
            <a:ext cx="8199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lo que llamamos un </a:t>
            </a: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Hiperparámetro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del modelo.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2" name="Google Shape;692;p84"/>
          <p:cNvSpPr txBox="1"/>
          <p:nvPr/>
        </p:nvSpPr>
        <p:spPr>
          <a:xfrm>
            <a:off x="923450" y="1784963"/>
            <a:ext cx="78999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No hay una receta para elegir K de antemano</a:t>
            </a:r>
            <a:r>
              <a:rPr lang="es" sz="1600">
                <a:latin typeface="Rubik Light"/>
                <a:ea typeface="Rubik Light"/>
                <a:cs typeface="Rubik Light"/>
                <a:sym typeface="Rubik Light"/>
              </a:rPr>
              <a:t>, depende del problema. Muchas veces la solución es probar varios y ver cual modelo se desempeña mejor.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93" name="Google Shape;6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769" y="2731925"/>
            <a:ext cx="3026883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488" y="2731925"/>
            <a:ext cx="3026883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75" y="2731929"/>
            <a:ext cx="3026872" cy="2017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84"/>
          <p:cNvCxnSpPr/>
          <p:nvPr/>
        </p:nvCxnSpPr>
        <p:spPr>
          <a:xfrm>
            <a:off x="4424150" y="1633450"/>
            <a:ext cx="599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2" name="Google Shape;702;p85"/>
          <p:cNvSpPr txBox="1"/>
          <p:nvPr/>
        </p:nvSpPr>
        <p:spPr>
          <a:xfrm>
            <a:off x="624350" y="184350"/>
            <a:ext cx="8199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Otros hiperparámetros del modelo son el </a:t>
            </a: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Peso 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la </a:t>
            </a:r>
            <a:r>
              <a:rPr b="1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Métrica.</a:t>
            </a:r>
            <a:endParaRPr b="1"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3" name="Google Shape;703;p85"/>
          <p:cNvCxnSpPr/>
          <p:nvPr/>
        </p:nvCxnSpPr>
        <p:spPr>
          <a:xfrm>
            <a:off x="4424150" y="1633450"/>
            <a:ext cx="599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4" name="Google Shape;704;p85"/>
          <p:cNvPicPr preferRelativeResize="0"/>
          <p:nvPr/>
        </p:nvPicPr>
        <p:blipFill rotWithShape="1">
          <a:blip r:embed="rId3">
            <a:alphaModFix/>
          </a:blip>
          <a:srcRect b="-1806" l="28002" r="7070" t="25888"/>
          <a:stretch/>
        </p:blipFill>
        <p:spPr>
          <a:xfrm>
            <a:off x="2039063" y="1488125"/>
            <a:ext cx="5369573" cy="353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0" name="Google Shape;710;p86"/>
          <p:cNvSpPr txBox="1"/>
          <p:nvPr/>
        </p:nvSpPr>
        <p:spPr>
          <a:xfrm>
            <a:off x="464100" y="1320900"/>
            <a:ext cx="8520600" cy="23493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from sklearn.neighbors import KNeighborsClassifier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modelo = KNeighborsClassifier(n_neighbors=10, weights='uniform’)</a:t>
            </a:r>
            <a:endParaRPr sz="1800">
              <a:solidFill>
                <a:srgbClr val="595959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modelo.fit(X_train,y_train)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86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KNN en Scikit-learn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7"/>
          <p:cNvSpPr txBox="1"/>
          <p:nvPr/>
        </p:nvSpPr>
        <p:spPr>
          <a:xfrm>
            <a:off x="613400" y="19005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Simple de interpretar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Entrenamiento rápido.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7" name="Google Shape;71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8" name="Google Shape;718;p87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Ventajas y Desventajas de KNN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9" name="Google Shape;719;p87"/>
          <p:cNvSpPr txBox="1"/>
          <p:nvPr/>
        </p:nvSpPr>
        <p:spPr>
          <a:xfrm>
            <a:off x="4918075" y="19005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Lento para clasificar (predecir)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Ocupa mucho espacio en el disco (tiene que guardar todo el set de entrenamiento)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0" name="Google Shape;7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75" y="1212950"/>
            <a:ext cx="791750" cy="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450" y="1223350"/>
            <a:ext cx="548700" cy="5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8"/>
          <p:cNvSpPr txBox="1"/>
          <p:nvPr/>
        </p:nvSpPr>
        <p:spPr>
          <a:xfrm>
            <a:off x="2571750" y="1316450"/>
            <a:ext cx="59850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¡ATENCIÓN! </a:t>
            </a:r>
            <a:endParaRPr b="1"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muy importante aplicar reescalar los valores de los features (llevar a escala de z score) antes de usar este modelo.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¿Se imaginan por qué esto es así?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7" name="Google Shape;727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8" name="Google Shape;728;p88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 último comentario sobre KNN...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9" name="Google Shape;729;p88"/>
          <p:cNvPicPr preferRelativeResize="0"/>
          <p:nvPr/>
        </p:nvPicPr>
        <p:blipFill rotWithShape="1">
          <a:blip r:embed="rId3">
            <a:alphaModFix/>
          </a:blip>
          <a:srcRect b="0" l="0" r="16142" t="0"/>
          <a:stretch/>
        </p:blipFill>
        <p:spPr>
          <a:xfrm>
            <a:off x="830250" y="1191675"/>
            <a:ext cx="1446000" cy="136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9"/>
          <p:cNvSpPr txBox="1"/>
          <p:nvPr>
            <p:ph idx="4294967295" type="title"/>
          </p:nvPr>
        </p:nvSpPr>
        <p:spPr>
          <a:xfrm>
            <a:off x="2833775" y="681175"/>
            <a:ext cx="54201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</a:rPr>
              <a:t>Para pensar... 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E1446D"/>
                </a:solidFill>
              </a:rPr>
              <a:t>¿cómo controlar el overfitting y el underfitting en KNN?</a:t>
            </a:r>
            <a:endParaRPr sz="4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35" name="Google Shape;735;p89"/>
          <p:cNvPicPr preferRelativeResize="0"/>
          <p:nvPr/>
        </p:nvPicPr>
        <p:blipFill rotWithShape="1">
          <a:blip r:embed="rId3">
            <a:alphaModFix/>
          </a:blip>
          <a:srcRect b="0" l="7051" r="33745" t="0"/>
          <a:stretch/>
        </p:blipFill>
        <p:spPr>
          <a:xfrm>
            <a:off x="328775" y="474825"/>
            <a:ext cx="1996200" cy="18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746" name="Google Shape;746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7" name="Google Shape;747;p91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DS_Clase_17_KNN.ipynb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6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8" name="Google Shape;258;p56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Métricas de evaluación para Clasificación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2" name="Google Shape;762;p94"/>
          <p:cNvSpPr txBox="1"/>
          <p:nvPr/>
        </p:nvSpPr>
        <p:spPr>
          <a:xfrm>
            <a:off x="745900" y="524750"/>
            <a:ext cx="73515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evaluamos los resultados de una clasificación?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8" name="Google Shape;768;p95"/>
          <p:cNvSpPr txBox="1"/>
          <p:nvPr/>
        </p:nvSpPr>
        <p:spPr>
          <a:xfrm>
            <a:off x="745900" y="524750"/>
            <a:ext cx="73515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evaluamos los resultados de una </a:t>
            </a:r>
            <a:r>
              <a:rPr b="1" lang="es" sz="3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69" name="Google Shape;769;p95"/>
          <p:cNvCxnSpPr/>
          <p:nvPr/>
        </p:nvCxnSpPr>
        <p:spPr>
          <a:xfrm>
            <a:off x="3075675" y="1834325"/>
            <a:ext cx="0" cy="1876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95"/>
          <p:cNvSpPr txBox="1"/>
          <p:nvPr/>
        </p:nvSpPr>
        <p:spPr>
          <a:xfrm>
            <a:off x="3179925" y="1975175"/>
            <a:ext cx="37881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Clasificación Binaria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Precisión/Exhaustividad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F-Score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Confusión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6" name="Google Shape;776;p96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7" name="Google Shape;777;p96"/>
          <p:cNvSpPr txBox="1"/>
          <p:nvPr/>
        </p:nvSpPr>
        <p:spPr>
          <a:xfrm>
            <a:off x="624350" y="959200"/>
            <a:ext cx="81990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 general: separar los elementos de un conjunto en </a:t>
            </a: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dos grupos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bajo cierta/s regla/s de clasificación.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7"/>
          <p:cNvSpPr txBox="1"/>
          <p:nvPr/>
        </p:nvSpPr>
        <p:spPr>
          <a:xfrm>
            <a:off x="6890757" y="3521000"/>
            <a:ext cx="1932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Control calidad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Seguro / No seguro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3" name="Google Shape;783;p97"/>
          <p:cNvSpPr txBox="1"/>
          <p:nvPr/>
        </p:nvSpPr>
        <p:spPr>
          <a:xfrm>
            <a:off x="4720491" y="3521000"/>
            <a:ext cx="1932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Bromatología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Apto / No apto para consumo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4" name="Google Shape;784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5" name="Google Shape;785;p97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6" name="Google Shape;786;p97"/>
          <p:cNvSpPr txBox="1"/>
          <p:nvPr/>
        </p:nvSpPr>
        <p:spPr>
          <a:xfrm>
            <a:off x="624350" y="959200"/>
            <a:ext cx="81990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 general: separar los elementos de un conjunto en </a:t>
            </a: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dos grupos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bajo cierta/s regla/s de clasificación.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Ejemplos: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7" name="Google Shape;787;p97"/>
          <p:cNvSpPr txBox="1"/>
          <p:nvPr/>
        </p:nvSpPr>
        <p:spPr>
          <a:xfrm>
            <a:off x="364900" y="3521000"/>
            <a:ext cx="2042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Examen médico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Enfermo / No enfermo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Test de embarazo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8" name="Google Shape;788;p97"/>
          <p:cNvSpPr txBox="1"/>
          <p:nvPr/>
        </p:nvSpPr>
        <p:spPr>
          <a:xfrm>
            <a:off x="2550225" y="3521000"/>
            <a:ext cx="1932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Educación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Aprobado / No aprobado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9" name="Google Shape;78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75" y="2804500"/>
            <a:ext cx="646899" cy="6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075" y="2801200"/>
            <a:ext cx="646900" cy="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7"/>
          <p:cNvPicPr preferRelativeResize="0"/>
          <p:nvPr/>
        </p:nvPicPr>
        <p:blipFill rotWithShape="1">
          <a:blip r:embed="rId5">
            <a:alphaModFix/>
          </a:blip>
          <a:srcRect b="12656" l="0" r="0" t="0"/>
          <a:stretch/>
        </p:blipFill>
        <p:spPr>
          <a:xfrm>
            <a:off x="5287150" y="2728300"/>
            <a:ext cx="807130" cy="7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2700" y="2817375"/>
            <a:ext cx="548700" cy="614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8" name="Google Shape;798;p98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9" name="Google Shape;799;p98"/>
          <p:cNvSpPr txBox="1"/>
          <p:nvPr/>
        </p:nvSpPr>
        <p:spPr>
          <a:xfrm>
            <a:off x="624350" y="959200"/>
            <a:ext cx="75426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general, nos interesa un grupo en particular.</a:t>
            </a:r>
            <a:endParaRPr sz="4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5" name="Google Shape;805;p99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6" name="Google Shape;806;p99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puede pasar con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</a:t>
            </a: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test? 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(ejemplo: test de embarazo)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2" name="Google Shape;812;p100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3" name="Google Shape;813;p100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puede pasar con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</a:t>
            </a: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test? 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(ejemplo: test de embarazo)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14" name="Google Shape;814;p100"/>
          <p:cNvSpPr txBox="1"/>
          <p:nvPr/>
        </p:nvSpPr>
        <p:spPr>
          <a:xfrm>
            <a:off x="898500" y="2351625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Verdadero </a:t>
            </a:r>
            <a:r>
              <a:rPr b="1" lang="es">
                <a:solidFill>
                  <a:srgbClr val="00B050"/>
                </a:solidFill>
                <a:latin typeface="Rubik"/>
                <a:ea typeface="Rubik"/>
                <a:cs typeface="Rubik"/>
                <a:sym typeface="Rubik"/>
              </a:rPr>
              <a:t>positivo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(acierto) 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test positivo, paciente embarazada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5" name="Google Shape;815;p100"/>
          <p:cNvSpPr txBox="1"/>
          <p:nvPr/>
        </p:nvSpPr>
        <p:spPr>
          <a:xfrm>
            <a:off x="898500" y="2983725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Verdadero </a:t>
            </a:r>
            <a:r>
              <a:rPr b="1" lang="es">
                <a:solidFill>
                  <a:srgbClr val="00B050"/>
                </a:solidFill>
                <a:latin typeface="Rubik"/>
                <a:ea typeface="Rubik"/>
                <a:cs typeface="Rubik"/>
                <a:sym typeface="Rubik"/>
              </a:rPr>
              <a:t>negativo (acierto)</a:t>
            </a:r>
            <a:endParaRPr b="1">
              <a:solidFill>
                <a:srgbClr val="00B05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test negativo, paciente </a:t>
            </a:r>
            <a:r>
              <a:rPr lang="es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embarazada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1" name="Google Shape;821;p101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2" name="Google Shape;822;p101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¿Qué puede pasar con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</a:t>
            </a: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test? </a:t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(ejemplo: test de embarazo)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23" name="Google Shape;823;p101"/>
          <p:cNvSpPr txBox="1"/>
          <p:nvPr/>
        </p:nvSpPr>
        <p:spPr>
          <a:xfrm>
            <a:off x="898500" y="2351625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Verdadero positivo (acierto) </a:t>
            </a:r>
            <a:endParaRPr b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test positivo, paciente embarazada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4" name="Google Shape;824;p101"/>
          <p:cNvSpPr txBox="1"/>
          <p:nvPr/>
        </p:nvSpPr>
        <p:spPr>
          <a:xfrm>
            <a:off x="898500" y="2983725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Verdadero negativo (acierto)</a:t>
            </a:r>
            <a:endParaRPr b="1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test negativo, paciente no embarazada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5" name="Google Shape;825;p101"/>
          <p:cNvSpPr txBox="1"/>
          <p:nvPr/>
        </p:nvSpPr>
        <p:spPr>
          <a:xfrm>
            <a:off x="898500" y="3683850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Falso </a:t>
            </a:r>
            <a:r>
              <a:rPr b="1" lang="es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positivo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(error tipo 1)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test positivo, paciente </a:t>
            </a:r>
            <a:r>
              <a:rPr lang="es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embarazada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6" name="Google Shape;826;p101"/>
          <p:cNvSpPr txBox="1"/>
          <p:nvPr/>
        </p:nvSpPr>
        <p:spPr>
          <a:xfrm>
            <a:off x="898500" y="4315950"/>
            <a:ext cx="3673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Falso </a:t>
            </a:r>
            <a:r>
              <a:rPr b="1" lang="es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negativo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(error tipo 2)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test negativo, paciente embarazada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27" name="Google Shape;8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950" y="2351625"/>
            <a:ext cx="3594574" cy="26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3" name="Google Shape;833;p102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4" name="Google Shape;834;p102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hacemos muchos tests...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835" name="Google Shape;8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88" y="1487701"/>
            <a:ext cx="2588069" cy="33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2"/>
          <p:cNvSpPr txBox="1"/>
          <p:nvPr/>
        </p:nvSpPr>
        <p:spPr>
          <a:xfrm>
            <a:off x="1152600" y="4858450"/>
            <a:ext cx="18969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Fuente: Wikipedia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2" name="Google Shape;842;p103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3" name="Google Shape;843;p103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hacemos muchos tests...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844" name="Google Shape;8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88" y="1487701"/>
            <a:ext cx="2588069" cy="33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3"/>
          <p:cNvSpPr txBox="1"/>
          <p:nvPr/>
        </p:nvSpPr>
        <p:spPr>
          <a:xfrm>
            <a:off x="1152600" y="4858450"/>
            <a:ext cx="18969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Fuente: Wikipedia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46" name="Google Shape;84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602" y="1721200"/>
            <a:ext cx="3247295" cy="20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2" name="Google Shape;852;p104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3" name="Google Shape;853;p104"/>
          <p:cNvSpPr txBox="1"/>
          <p:nvPr/>
        </p:nvSpPr>
        <p:spPr>
          <a:xfrm>
            <a:off x="624350" y="959200"/>
            <a:ext cx="8199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hacemos muchos tests...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854" name="Google Shape;8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88" y="1487701"/>
            <a:ext cx="2588069" cy="33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4"/>
          <p:cNvSpPr txBox="1"/>
          <p:nvPr/>
        </p:nvSpPr>
        <p:spPr>
          <a:xfrm>
            <a:off x="1152600" y="4858450"/>
            <a:ext cx="18969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Fuente: Wikipedia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56" name="Google Shape;85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602" y="1721200"/>
            <a:ext cx="3247295" cy="20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6150" y="3878413"/>
            <a:ext cx="2953561" cy="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150" y="4460350"/>
            <a:ext cx="3392048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5"/>
          <p:cNvSpPr txBox="1"/>
          <p:nvPr>
            <p:ph idx="4294967295" type="title"/>
          </p:nvPr>
        </p:nvSpPr>
        <p:spPr>
          <a:xfrm>
            <a:off x="2833775" y="681175"/>
            <a:ext cx="57387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</a:rPr>
              <a:t>Para pensar...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1446D"/>
                </a:solidFill>
              </a:rPr>
              <a:t>proponer un test </a:t>
            </a:r>
            <a:endParaRPr sz="3600">
              <a:solidFill>
                <a:srgbClr val="E144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1446D"/>
                </a:solidFill>
              </a:rPr>
              <a:t>100% exhaustivo y </a:t>
            </a:r>
            <a:endParaRPr sz="3600">
              <a:solidFill>
                <a:srgbClr val="E144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1446D"/>
                </a:solidFill>
              </a:rPr>
              <a:t>otro 100% preciso. </a:t>
            </a:r>
            <a:endParaRPr sz="3600">
              <a:solidFill>
                <a:srgbClr val="E1446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1446D"/>
                </a:solidFill>
              </a:rPr>
              <a:t>¿Son útiles estos tests?</a:t>
            </a:r>
            <a:endParaRPr sz="3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4" name="Google Shape;864;p105"/>
          <p:cNvPicPr preferRelativeResize="0"/>
          <p:nvPr/>
        </p:nvPicPr>
        <p:blipFill rotWithShape="1">
          <a:blip r:embed="rId3">
            <a:alphaModFix/>
          </a:blip>
          <a:srcRect b="0" l="7051" r="33745" t="0"/>
          <a:stretch/>
        </p:blipFill>
        <p:spPr>
          <a:xfrm>
            <a:off x="328775" y="474825"/>
            <a:ext cx="1996200" cy="18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0" name="Google Shape;870;p106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pensar...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1" name="Google Shape;871;p106"/>
          <p:cNvSpPr txBox="1"/>
          <p:nvPr/>
        </p:nvSpPr>
        <p:spPr>
          <a:xfrm>
            <a:off x="624350" y="959200"/>
            <a:ext cx="752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...proponer un test 100% exhaustivo y otro 100% preciso. ¿Son útiles estos tests?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Problema: ninguna por sí sola alcanza para evaluar el desempeño del test, ya que precisión y exhaustividad compiten entre sí.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Objetivo: encontrar un compromiso entre ambas métricas.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7" name="Google Shape;877;p107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pensar...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8" name="Google Shape;878;p107"/>
          <p:cNvSpPr txBox="1"/>
          <p:nvPr/>
        </p:nvSpPr>
        <p:spPr>
          <a:xfrm>
            <a:off x="624350" y="959200"/>
            <a:ext cx="752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...proponer un test 100% exhaustivo y otro 100% preciso. ¿Son útiles estos tests?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Problema: ninguna por sí sola alcanza para evaluar el desempeño del test, ya que precisión y exhaustividad compiten entre sí.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Objetivo: encontrar un compromiso entre ambas métricas.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9" name="Google Shape;87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79" y="3701550"/>
            <a:ext cx="3405286" cy="7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7"/>
          <p:cNvSpPr txBox="1"/>
          <p:nvPr/>
        </p:nvSpPr>
        <p:spPr>
          <a:xfrm>
            <a:off x="804200" y="3773500"/>
            <a:ext cx="1794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F-SCORE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81" name="Google Shape;881;p107"/>
          <p:cNvCxnSpPr/>
          <p:nvPr/>
        </p:nvCxnSpPr>
        <p:spPr>
          <a:xfrm>
            <a:off x="2675300" y="4069925"/>
            <a:ext cx="410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7" name="Google Shape;887;p108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888" name="Google Shape;888;p108"/>
          <p:cNvGraphicFramePr/>
          <p:nvPr/>
        </p:nvGraphicFramePr>
        <p:xfrm>
          <a:off x="2517675" y="184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832875"/>
                <a:gridCol w="1488425"/>
                <a:gridCol w="1391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1 correctamente identificados</a:t>
                      </a:r>
                      <a:endParaRPr baseline="-25000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1 identificados como clase 2</a:t>
                      </a:r>
                      <a:endParaRPr baseline="-25000" sz="1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2 identificados como clase 1</a:t>
                      </a:r>
                      <a:endParaRPr baseline="-25000" sz="1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2 correctamente identificados</a:t>
                      </a:r>
                      <a:endParaRPr baseline="-25000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9" name="Google Shape;889;p108"/>
          <p:cNvSpPr txBox="1"/>
          <p:nvPr/>
        </p:nvSpPr>
        <p:spPr>
          <a:xfrm rot="-5400000">
            <a:off x="1256125" y="247925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Clase Verdadera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0" name="Google Shape;890;p108"/>
          <p:cNvSpPr txBox="1"/>
          <p:nvPr/>
        </p:nvSpPr>
        <p:spPr>
          <a:xfrm>
            <a:off x="386882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Clase Predicha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1" name="Google Shape;891;p108"/>
          <p:cNvSpPr/>
          <p:nvPr/>
        </p:nvSpPr>
        <p:spPr>
          <a:xfrm flipH="1" rot="-5400000">
            <a:off x="4660675" y="41644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92" name="Google Shape;892;p108"/>
          <p:cNvSpPr/>
          <p:nvPr/>
        </p:nvSpPr>
        <p:spPr>
          <a:xfrm>
            <a:off x="2173850" y="2169350"/>
            <a:ext cx="157500" cy="146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93" name="Google Shape;893;p108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9" name="Google Shape;899;p109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900" name="Google Shape;900;p109"/>
          <p:cNvGraphicFramePr/>
          <p:nvPr/>
        </p:nvGraphicFramePr>
        <p:xfrm>
          <a:off x="2517675" y="184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832875"/>
                <a:gridCol w="1488425"/>
                <a:gridCol w="1391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1 correctamente identificados</a:t>
                      </a:r>
                      <a:endParaRPr baseline="-25000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1 identificados como clase 2</a:t>
                      </a:r>
                      <a:endParaRPr baseline="-25000" sz="1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Clase 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2 identificados como clase 1</a:t>
                      </a:r>
                      <a:endParaRPr baseline="-25000" sz="1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Elementos de la clase 2 correctamente identificados</a:t>
                      </a:r>
                      <a:endParaRPr baseline="-25000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1" name="Google Shape;901;p109"/>
          <p:cNvSpPr txBox="1"/>
          <p:nvPr/>
        </p:nvSpPr>
        <p:spPr>
          <a:xfrm rot="-5400000">
            <a:off x="1256125" y="247925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Clase Verdadera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2" name="Google Shape;902;p109"/>
          <p:cNvSpPr txBox="1"/>
          <p:nvPr/>
        </p:nvSpPr>
        <p:spPr>
          <a:xfrm>
            <a:off x="386882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Clase Predicha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3" name="Google Shape;903;p109"/>
          <p:cNvSpPr/>
          <p:nvPr/>
        </p:nvSpPr>
        <p:spPr>
          <a:xfrm flipH="1" rot="-5400000">
            <a:off x="4660675" y="41644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04" name="Google Shape;904;p109"/>
          <p:cNvSpPr/>
          <p:nvPr/>
        </p:nvSpPr>
        <p:spPr>
          <a:xfrm>
            <a:off x="2173850" y="2169350"/>
            <a:ext cx="157500" cy="146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05" name="Google Shape;905;p109"/>
          <p:cNvSpPr txBox="1"/>
          <p:nvPr/>
        </p:nvSpPr>
        <p:spPr>
          <a:xfrm>
            <a:off x="2953725" y="4035725"/>
            <a:ext cx="4383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¡Tiene toda la información que necesitamos!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6" name="Google Shape;906;p109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2" name="Google Shape;912;p110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3" name="Google Shape;913;p110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14" name="Google Shape;914;p110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15" name="Google Shape;915;p110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16" name="Google Shape;916;p110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917" name="Google Shape;917;p110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8" name="Google Shape;918;p110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4" name="Google Shape;924;p111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5" name="Google Shape;925;p111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26" name="Google Shape;926;p111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27" name="Google Shape;927;p111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28" name="Google Shape;928;p111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929" name="Google Shape;929;p111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0" name="Google Shape;930;p111"/>
          <p:cNvSpPr txBox="1"/>
          <p:nvPr/>
        </p:nvSpPr>
        <p:spPr>
          <a:xfrm>
            <a:off x="624350" y="4013075"/>
            <a:ext cx="7378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Ejercicio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para la clase “sobrevivieron”, indicar Aciertos, Falsos Positivos, Falsos Negativos. Calcular Precisión y Exhaustividad.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1" name="Google Shape;931;p111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idx="4294967295" type="title"/>
          </p:nvPr>
        </p:nvSpPr>
        <p:spPr>
          <a:xfrm>
            <a:off x="702100" y="838200"/>
            <a:ext cx="54075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Proyecto 2: 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72" name="Google Shape;272;p58"/>
          <p:cNvPicPr preferRelativeResize="0"/>
          <p:nvPr/>
        </p:nvPicPr>
        <p:blipFill rotWithShape="1">
          <a:blip r:embed="rId4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7" name="Google Shape;937;p112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8" name="Google Shape;938;p112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39" name="Google Shape;939;p112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40" name="Google Shape;940;p112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41" name="Google Shape;941;p112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942" name="Google Shape;942;p112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3" name="Google Shape;943;p112"/>
          <p:cNvSpPr/>
          <p:nvPr/>
        </p:nvSpPr>
        <p:spPr>
          <a:xfrm>
            <a:off x="599970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12"/>
          <p:cNvSpPr txBox="1"/>
          <p:nvPr/>
        </p:nvSpPr>
        <p:spPr>
          <a:xfrm>
            <a:off x="7402950" y="2975300"/>
            <a:ext cx="12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Aciertos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945" name="Google Shape;945;p112"/>
          <p:cNvCxnSpPr>
            <a:stCxn id="943" idx="6"/>
            <a:endCxn id="944" idx="1"/>
          </p:cNvCxnSpPr>
          <p:nvPr/>
        </p:nvCxnSpPr>
        <p:spPr>
          <a:xfrm>
            <a:off x="6780300" y="3136100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6" name="Google Shape;946;p112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2" name="Google Shape;952;p113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3" name="Google Shape;953;p113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54" name="Google Shape;954;p113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55" name="Google Shape;955;p113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56" name="Google Shape;956;p113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957" name="Google Shape;957;p113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8" name="Google Shape;958;p113"/>
          <p:cNvSpPr/>
          <p:nvPr/>
        </p:nvSpPr>
        <p:spPr>
          <a:xfrm>
            <a:off x="599970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3"/>
          <p:cNvSpPr txBox="1"/>
          <p:nvPr/>
        </p:nvSpPr>
        <p:spPr>
          <a:xfrm>
            <a:off x="7402950" y="2975300"/>
            <a:ext cx="12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Aciertos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960" name="Google Shape;960;p113"/>
          <p:cNvCxnSpPr>
            <a:stCxn id="958" idx="6"/>
            <a:endCxn id="959" idx="1"/>
          </p:cNvCxnSpPr>
          <p:nvPr/>
        </p:nvCxnSpPr>
        <p:spPr>
          <a:xfrm>
            <a:off x="6780300" y="3136100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1" name="Google Shape;961;p113"/>
          <p:cNvSpPr/>
          <p:nvPr/>
        </p:nvSpPr>
        <p:spPr>
          <a:xfrm>
            <a:off x="5999700" y="2615725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13"/>
          <p:cNvSpPr txBox="1"/>
          <p:nvPr/>
        </p:nvSpPr>
        <p:spPr>
          <a:xfrm>
            <a:off x="7402950" y="2586025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positivos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963" name="Google Shape;963;p113"/>
          <p:cNvCxnSpPr>
            <a:stCxn id="961" idx="6"/>
            <a:endCxn id="962" idx="1"/>
          </p:cNvCxnSpPr>
          <p:nvPr/>
        </p:nvCxnSpPr>
        <p:spPr>
          <a:xfrm>
            <a:off x="6780300" y="2746825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4" name="Google Shape;964;p113"/>
          <p:cNvSpPr/>
          <p:nvPr/>
        </p:nvSpPr>
        <p:spPr>
          <a:xfrm>
            <a:off x="433715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13"/>
          <p:cNvSpPr txBox="1"/>
          <p:nvPr/>
        </p:nvSpPr>
        <p:spPr>
          <a:xfrm>
            <a:off x="3876200" y="3627900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negativos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966" name="Google Shape;966;p113"/>
          <p:cNvCxnSpPr>
            <a:stCxn id="964" idx="4"/>
          </p:cNvCxnSpPr>
          <p:nvPr/>
        </p:nvCxnSpPr>
        <p:spPr>
          <a:xfrm>
            <a:off x="4727450" y="3267200"/>
            <a:ext cx="0" cy="341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7" name="Google Shape;967;p113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3" name="Google Shape;973;p114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4" name="Google Shape;974;p114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75" name="Google Shape;975;p114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76" name="Google Shape;976;p114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77" name="Google Shape;977;p114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978" name="Google Shape;978;p114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9" name="Google Shape;979;p114"/>
          <p:cNvSpPr/>
          <p:nvPr/>
        </p:nvSpPr>
        <p:spPr>
          <a:xfrm>
            <a:off x="599970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14"/>
          <p:cNvSpPr txBox="1"/>
          <p:nvPr/>
        </p:nvSpPr>
        <p:spPr>
          <a:xfrm>
            <a:off x="7402950" y="2975300"/>
            <a:ext cx="12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Aciertos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981" name="Google Shape;981;p114"/>
          <p:cNvCxnSpPr>
            <a:stCxn id="979" idx="6"/>
            <a:endCxn id="980" idx="1"/>
          </p:cNvCxnSpPr>
          <p:nvPr/>
        </p:nvCxnSpPr>
        <p:spPr>
          <a:xfrm>
            <a:off x="6780300" y="3136100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2" name="Google Shape;982;p114"/>
          <p:cNvSpPr/>
          <p:nvPr/>
        </p:nvSpPr>
        <p:spPr>
          <a:xfrm>
            <a:off x="5999700" y="2615725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14"/>
          <p:cNvSpPr txBox="1"/>
          <p:nvPr/>
        </p:nvSpPr>
        <p:spPr>
          <a:xfrm>
            <a:off x="7402950" y="2586025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positivos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984" name="Google Shape;984;p114"/>
          <p:cNvCxnSpPr>
            <a:stCxn id="982" idx="6"/>
            <a:endCxn id="983" idx="1"/>
          </p:cNvCxnSpPr>
          <p:nvPr/>
        </p:nvCxnSpPr>
        <p:spPr>
          <a:xfrm>
            <a:off x="6780300" y="2746825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5" name="Google Shape;985;p114"/>
          <p:cNvSpPr/>
          <p:nvPr/>
        </p:nvSpPr>
        <p:spPr>
          <a:xfrm>
            <a:off x="433715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14"/>
          <p:cNvSpPr txBox="1"/>
          <p:nvPr/>
        </p:nvSpPr>
        <p:spPr>
          <a:xfrm>
            <a:off x="3876200" y="3627900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negativos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987" name="Google Shape;987;p114"/>
          <p:cNvCxnSpPr>
            <a:stCxn id="985" idx="4"/>
          </p:cNvCxnSpPr>
          <p:nvPr/>
        </p:nvCxnSpPr>
        <p:spPr>
          <a:xfrm>
            <a:off x="4727450" y="3267200"/>
            <a:ext cx="0" cy="341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8" name="Google Shape;988;p114"/>
          <p:cNvSpPr txBox="1"/>
          <p:nvPr/>
        </p:nvSpPr>
        <p:spPr>
          <a:xfrm>
            <a:off x="1351700" y="4240075"/>
            <a:ext cx="5342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Precisión: TP/(TP + FP) = 283/(283+110) = 0.72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Exhaustividad: TP/(TP + FN) = 283/(283+103) = 0.73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9" name="Google Shape;989;p114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5" name="Google Shape;995;p115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6" name="Google Shape;996;p115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997" name="Google Shape;997;p115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998" name="Google Shape;998;p115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99" name="Google Shape;999;p115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1000" name="Google Shape;1000;p115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1" name="Google Shape;1001;p115"/>
          <p:cNvSpPr/>
          <p:nvPr/>
        </p:nvSpPr>
        <p:spPr>
          <a:xfrm>
            <a:off x="599970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15"/>
          <p:cNvSpPr txBox="1"/>
          <p:nvPr/>
        </p:nvSpPr>
        <p:spPr>
          <a:xfrm>
            <a:off x="7402950" y="2975300"/>
            <a:ext cx="12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Aciertos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1003" name="Google Shape;1003;p115"/>
          <p:cNvCxnSpPr>
            <a:stCxn id="1001" idx="6"/>
            <a:endCxn id="1002" idx="1"/>
          </p:cNvCxnSpPr>
          <p:nvPr/>
        </p:nvCxnSpPr>
        <p:spPr>
          <a:xfrm>
            <a:off x="6780300" y="3136100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4" name="Google Shape;1004;p115"/>
          <p:cNvSpPr/>
          <p:nvPr/>
        </p:nvSpPr>
        <p:spPr>
          <a:xfrm>
            <a:off x="5999700" y="2615725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15"/>
          <p:cNvSpPr txBox="1"/>
          <p:nvPr/>
        </p:nvSpPr>
        <p:spPr>
          <a:xfrm>
            <a:off x="7402950" y="2586025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positivos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006" name="Google Shape;1006;p115"/>
          <p:cNvCxnSpPr>
            <a:stCxn id="1004" idx="6"/>
            <a:endCxn id="1005" idx="1"/>
          </p:cNvCxnSpPr>
          <p:nvPr/>
        </p:nvCxnSpPr>
        <p:spPr>
          <a:xfrm>
            <a:off x="6780300" y="2746825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7" name="Google Shape;1007;p115"/>
          <p:cNvSpPr/>
          <p:nvPr/>
        </p:nvSpPr>
        <p:spPr>
          <a:xfrm>
            <a:off x="433715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15"/>
          <p:cNvSpPr txBox="1"/>
          <p:nvPr/>
        </p:nvSpPr>
        <p:spPr>
          <a:xfrm>
            <a:off x="3876200" y="3627900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Falsos negativos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009" name="Google Shape;1009;p115"/>
          <p:cNvCxnSpPr>
            <a:stCxn id="1007" idx="4"/>
          </p:cNvCxnSpPr>
          <p:nvPr/>
        </p:nvCxnSpPr>
        <p:spPr>
          <a:xfrm>
            <a:off x="4727450" y="3267200"/>
            <a:ext cx="0" cy="341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0" name="Google Shape;1010;p115"/>
          <p:cNvSpPr txBox="1"/>
          <p:nvPr/>
        </p:nvSpPr>
        <p:spPr>
          <a:xfrm>
            <a:off x="624350" y="4241900"/>
            <a:ext cx="7378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¿Y si en lugar de la clase “Sobrevivieron” nos interesaba “No Sobrevivieron”?</a:t>
            </a:r>
            <a:endParaRPr sz="24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11" name="Google Shape;1011;p115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7" name="Google Shape;1017;p116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 ·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Matriz de confusión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8" name="Google Shape;1018;p116"/>
          <p:cNvSpPr txBox="1"/>
          <p:nvPr/>
        </p:nvSpPr>
        <p:spPr>
          <a:xfrm rot="-5400000">
            <a:off x="930250" y="2506200"/>
            <a:ext cx="1400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Verdadera</a:t>
            </a:r>
            <a:endParaRPr/>
          </a:p>
        </p:txBody>
      </p:sp>
      <p:sp>
        <p:nvSpPr>
          <p:cNvPr id="1019" name="Google Shape;1019;p116"/>
          <p:cNvSpPr txBox="1"/>
          <p:nvPr/>
        </p:nvSpPr>
        <p:spPr>
          <a:xfrm>
            <a:off x="4655600" y="1515600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Predicha</a:t>
            </a:r>
            <a:endParaRPr/>
          </a:p>
        </p:txBody>
      </p:sp>
      <p:sp>
        <p:nvSpPr>
          <p:cNvPr id="1020" name="Google Shape;1020;p116"/>
          <p:cNvSpPr/>
          <p:nvPr/>
        </p:nvSpPr>
        <p:spPr>
          <a:xfrm flipH="1" rot="-5400000">
            <a:off x="5447450" y="886392"/>
            <a:ext cx="262200" cy="2231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21" name="Google Shape;1021;p116"/>
          <p:cNvSpPr/>
          <p:nvPr/>
        </p:nvSpPr>
        <p:spPr>
          <a:xfrm>
            <a:off x="1894450" y="2552525"/>
            <a:ext cx="157500" cy="87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aphicFrame>
        <p:nvGraphicFramePr>
          <p:cNvPr id="1022" name="Google Shape;1022;p116"/>
          <p:cNvGraphicFramePr/>
          <p:nvPr/>
        </p:nvGraphicFramePr>
        <p:xfrm>
          <a:off x="2157075" y="215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{284C6090-6599-496A-AED6-BF14C3DCC77B}</a:tableStyleId>
              </a:tblPr>
              <a:tblGrid>
                <a:gridCol w="1679150"/>
                <a:gridCol w="1742200"/>
                <a:gridCol w="1563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No 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513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110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Sobrevivieron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103</a:t>
                      </a:r>
                      <a:endParaRPr baseline="-250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Rubik"/>
                          <a:ea typeface="Rubik"/>
                          <a:cs typeface="Rubik"/>
                          <a:sym typeface="Rubik"/>
                        </a:rPr>
                        <a:t>283</a:t>
                      </a:r>
                      <a:endParaRPr baseline="-25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3" name="Google Shape;1023;p116"/>
          <p:cNvSpPr/>
          <p:nvPr/>
        </p:nvSpPr>
        <p:spPr>
          <a:xfrm>
            <a:off x="599970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16"/>
          <p:cNvSpPr txBox="1"/>
          <p:nvPr/>
        </p:nvSpPr>
        <p:spPr>
          <a:xfrm>
            <a:off x="7402950" y="2975300"/>
            <a:ext cx="12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Aciertos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1025" name="Google Shape;1025;p116"/>
          <p:cNvCxnSpPr>
            <a:stCxn id="1023" idx="6"/>
            <a:endCxn id="1024" idx="1"/>
          </p:cNvCxnSpPr>
          <p:nvPr/>
        </p:nvCxnSpPr>
        <p:spPr>
          <a:xfrm>
            <a:off x="6780300" y="3136100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6" name="Google Shape;1026;p116"/>
          <p:cNvSpPr/>
          <p:nvPr/>
        </p:nvSpPr>
        <p:spPr>
          <a:xfrm>
            <a:off x="5999700" y="2615725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16"/>
          <p:cNvSpPr txBox="1"/>
          <p:nvPr/>
        </p:nvSpPr>
        <p:spPr>
          <a:xfrm>
            <a:off x="7402950" y="2586025"/>
            <a:ext cx="170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</a:rPr>
              <a:t>No aciertos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1028" name="Google Shape;1028;p116"/>
          <p:cNvCxnSpPr>
            <a:stCxn id="1026" idx="6"/>
            <a:endCxn id="1027" idx="1"/>
          </p:cNvCxnSpPr>
          <p:nvPr/>
        </p:nvCxnSpPr>
        <p:spPr>
          <a:xfrm>
            <a:off x="6780300" y="2746825"/>
            <a:ext cx="6228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9" name="Google Shape;1029;p116"/>
          <p:cNvSpPr/>
          <p:nvPr/>
        </p:nvSpPr>
        <p:spPr>
          <a:xfrm>
            <a:off x="4337150" y="3005000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0" name="Google Shape;1030;p116"/>
          <p:cNvCxnSpPr>
            <a:stCxn id="1029" idx="7"/>
            <a:endCxn id="1026" idx="2"/>
          </p:cNvCxnSpPr>
          <p:nvPr/>
        </p:nvCxnSpPr>
        <p:spPr>
          <a:xfrm flipH="1" rot="10800000">
            <a:off x="5003434" y="2746698"/>
            <a:ext cx="996300" cy="296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116"/>
          <p:cNvSpPr txBox="1"/>
          <p:nvPr/>
        </p:nvSpPr>
        <p:spPr>
          <a:xfrm>
            <a:off x="624350" y="4241900"/>
            <a:ext cx="7378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Exactitud = Aciertos/Total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= (513 + 283)/(513 + 283 + 110 + 103) = 0.789</a:t>
            </a:r>
            <a:endParaRPr sz="2400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32" name="Google Shape;1032;p116"/>
          <p:cNvSpPr txBox="1"/>
          <p:nvPr/>
        </p:nvSpPr>
        <p:spPr>
          <a:xfrm>
            <a:off x="671775" y="1009675"/>
            <a:ext cx="18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Ejemplo: Titanic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3" name="Google Shape;1033;p116"/>
          <p:cNvSpPr/>
          <p:nvPr/>
        </p:nvSpPr>
        <p:spPr>
          <a:xfrm>
            <a:off x="4337150" y="2615725"/>
            <a:ext cx="780600" cy="262200"/>
          </a:xfrm>
          <a:prstGeom prst="ellipse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116"/>
          <p:cNvCxnSpPr>
            <a:stCxn id="1033" idx="6"/>
            <a:endCxn id="1023" idx="2"/>
          </p:cNvCxnSpPr>
          <p:nvPr/>
        </p:nvCxnSpPr>
        <p:spPr>
          <a:xfrm>
            <a:off x="5117750" y="2746825"/>
            <a:ext cx="882000" cy="389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0" name="Google Shape;1040;p117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Multiclase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1" name="Google Shape;104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150" y="1189625"/>
            <a:ext cx="4194200" cy="31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17"/>
          <p:cNvSpPr txBox="1"/>
          <p:nvPr/>
        </p:nvSpPr>
        <p:spPr>
          <a:xfrm>
            <a:off x="624350" y="1189625"/>
            <a:ext cx="3643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se generalizan los conceptos?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Precisión y Exhaustividad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por clase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Exactitud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: Sigue valiendo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8" name="Google Shape;1048;p118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Clasificación Multiclase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9" name="Google Shape;1049;p118"/>
          <p:cNvSpPr txBox="1"/>
          <p:nvPr/>
        </p:nvSpPr>
        <p:spPr>
          <a:xfrm>
            <a:off x="732775" y="1171150"/>
            <a:ext cx="4348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Ejercicio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Dada la siguiente Matriz de Confusión: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Elegir una clase e indicar Aciertos, Falsos Positivos, Falsos Negativos para esa clase.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Calcular Precisión y Exhaustividad para la clase elegida.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Calcular F-Score para la clase elegida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Calcular la exactitud del modelo.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0" name="Google Shape;10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00" y="1205650"/>
            <a:ext cx="3367775" cy="2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6" name="Google Shape;1056;p119"/>
          <p:cNvSpPr txBox="1"/>
          <p:nvPr/>
        </p:nvSpPr>
        <p:spPr>
          <a:xfrm>
            <a:off x="624350" y="272850"/>
            <a:ext cx="819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Multiclase ·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Comentarios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7" name="Google Shape;1057;p119"/>
          <p:cNvSpPr txBox="1"/>
          <p:nvPr/>
        </p:nvSpPr>
        <p:spPr>
          <a:xfrm>
            <a:off x="624350" y="1159250"/>
            <a:ext cx="71259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Elegir la métrica correcta para nuestro problema es parte del trabajo que un Data Scientist tiene que hacer. A veces querremos favorecer precisión, otras veces exhaustividad.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¿En qué circunstancias les parece que preferimos una sobre otra?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Más adelante veremos: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Curva ROC y área bajo la curva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Funciones de costo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scikit-learn: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https://scikit-learn.org/stable/modules/classes.html#sklearn-metrics-metrics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1063" name="Google Shape;1063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1064" name="Google Shape;1064;p120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Completar notebooks atrasados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Pensar cómo aplicar las herramientas que vimos hasta ahora en el dataset que eligieron.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Machine Learning y Árboles de Decisión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3" name="Google Shape;2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25" y="572751"/>
            <a:ext cx="6262974" cy="4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Mapa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0" name="Google Shape;2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25" y="572751"/>
            <a:ext cx="6262974" cy="4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1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Mapa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2" name="Google Shape;292;p61"/>
          <p:cNvSpPr/>
          <p:nvPr/>
        </p:nvSpPr>
        <p:spPr>
          <a:xfrm>
            <a:off x="4260700" y="3223525"/>
            <a:ext cx="1415700" cy="1332600"/>
          </a:xfrm>
          <a:prstGeom prst="mathMultiply">
            <a:avLst>
              <a:gd fmla="val 10267" name="adj1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1"/>
          <p:cNvSpPr/>
          <p:nvPr/>
        </p:nvSpPr>
        <p:spPr>
          <a:xfrm>
            <a:off x="4859125" y="457475"/>
            <a:ext cx="3353700" cy="293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